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82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3541" y="860806"/>
            <a:ext cx="4804917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211402"/>
            <a:ext cx="10677525" cy="358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55F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06-Mar-18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investopedia.com/university/releases/ppi.asp" TargetMode="External"/><Relationship Id="rId4" Type="http://schemas.openxmlformats.org/officeDocument/2006/relationships/hyperlink" Target="http://www.investopedia.com/university/releases/cpi.a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5937503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0" y="5638"/>
                </a:moveTo>
                <a:lnTo>
                  <a:pt x="8241" y="0"/>
                </a:lnTo>
              </a:path>
            </a:pathLst>
          </a:custGeom>
          <a:ln w="609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" y="6219443"/>
            <a:ext cx="12188952" cy="63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202679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192"/>
                </a:moveTo>
                <a:lnTo>
                  <a:pt x="12192000" y="12192"/>
                </a:lnTo>
                <a:lnTo>
                  <a:pt x="1219200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7" y="5937503"/>
            <a:ext cx="8255" cy="5715"/>
          </a:xfrm>
          <a:custGeom>
            <a:avLst/>
            <a:gdLst/>
            <a:ahLst/>
            <a:cxnLst/>
            <a:rect l="l" t="t" r="r" b="b"/>
            <a:pathLst>
              <a:path w="8255" h="5714">
                <a:moveTo>
                  <a:pt x="0" y="5638"/>
                </a:moveTo>
                <a:lnTo>
                  <a:pt x="8241" y="0"/>
                </a:lnTo>
              </a:path>
            </a:pathLst>
          </a:custGeom>
          <a:ln w="609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3664" y="923544"/>
            <a:ext cx="9099804" cy="545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87335995"/>
              </p:ext>
            </p:extLst>
          </p:nvPr>
        </p:nvGraphicFramePr>
        <p:xfrm>
          <a:off x="3721989" y="2992627"/>
          <a:ext cx="8128000" cy="259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9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9B83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9B83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sz="1800" spc="60" dirty="0" err="1" smtClean="0">
                          <a:latin typeface="Times New Roman"/>
                          <a:cs typeface="Times New Roman"/>
                        </a:rPr>
                        <a:t>Md.Mehedi</a:t>
                      </a:r>
                      <a:r>
                        <a:rPr lang="en-US" sz="1800" spc="6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spc="60" baseline="0" dirty="0" err="1" smtClean="0">
                          <a:latin typeface="Times New Roman"/>
                          <a:cs typeface="Times New Roman"/>
                        </a:rPr>
                        <a:t>Hasan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sz="1800" spc="5" dirty="0" smtClean="0">
                          <a:latin typeface="Times New Roman"/>
                          <a:cs typeface="Times New Roman"/>
                        </a:rPr>
                        <a:t>163432581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spc="95" dirty="0" err="1" smtClean="0">
                          <a:latin typeface="Times New Roman"/>
                          <a:cs typeface="Times New Roman"/>
                        </a:rPr>
                        <a:t>Md.Mosiur</a:t>
                      </a:r>
                      <a:r>
                        <a:rPr lang="en-US" sz="1800" spc="95" baseline="0" dirty="0" smtClean="0">
                          <a:latin typeface="Times New Roman"/>
                          <a:cs typeface="Times New Roman"/>
                        </a:rPr>
                        <a:t> Rahman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spc="10" dirty="0" smtClean="0">
                          <a:latin typeface="Times New Roman"/>
                          <a:cs typeface="Times New Roman"/>
                        </a:rPr>
                        <a:t>163432547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spc="100" dirty="0" smtClean="0">
                          <a:latin typeface="Times New Roman"/>
                          <a:cs typeface="Times New Roman"/>
                        </a:rPr>
                        <a:t>Rahul</a:t>
                      </a:r>
                      <a:r>
                        <a:rPr lang="en-US" sz="1800" spc="1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spc="100" baseline="0" dirty="0" err="1" smtClean="0">
                          <a:latin typeface="Times New Roman"/>
                          <a:cs typeface="Times New Roman"/>
                        </a:rPr>
                        <a:t>Basak</a:t>
                      </a:r>
                      <a:r>
                        <a:rPr lang="en-US" sz="1800" spc="100" baseline="0" dirty="0" smtClean="0">
                          <a:latin typeface="Times New Roman"/>
                          <a:cs typeface="Times New Roman"/>
                        </a:rPr>
                        <a:t> Santo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spc="10" dirty="0" smtClean="0">
                          <a:latin typeface="Times New Roman"/>
                          <a:cs typeface="Times New Roman"/>
                        </a:rPr>
                        <a:t>163432532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 err="1" smtClean="0">
                          <a:latin typeface="Times New Roman"/>
                          <a:cs typeface="Times New Roman"/>
                        </a:rPr>
                        <a:t>Aminul</a:t>
                      </a: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 Islam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163432556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M1516039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AE6C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50" dirty="0">
                          <a:latin typeface="Times New Roman"/>
                          <a:cs typeface="Times New Roman"/>
                        </a:rPr>
                        <a:t>Md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sz="1800" spc="114" dirty="0">
                          <a:latin typeface="Times New Roman"/>
                          <a:cs typeface="Times New Roman"/>
                        </a:rPr>
                        <a:t>Nazrul</a:t>
                      </a:r>
                      <a:r>
                        <a:rPr sz="1800" spc="-1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75" dirty="0">
                          <a:latin typeface="Times New Roman"/>
                          <a:cs typeface="Times New Roman"/>
                        </a:rPr>
                        <a:t>Islam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0" dirty="0">
                          <a:latin typeface="Times New Roman"/>
                          <a:cs typeface="Times New Roman"/>
                        </a:rPr>
                        <a:t>M1516077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3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80689" y="571957"/>
            <a:ext cx="745617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55" dirty="0"/>
              <a:t>Inflation </a:t>
            </a:r>
            <a:r>
              <a:rPr sz="4500" spc="-120" dirty="0"/>
              <a:t>of </a:t>
            </a:r>
            <a:r>
              <a:rPr sz="4500" spc="-250" dirty="0"/>
              <a:t>Food </a:t>
            </a:r>
            <a:r>
              <a:rPr sz="4500" spc="350" dirty="0"/>
              <a:t>&amp;</a:t>
            </a:r>
            <a:r>
              <a:rPr sz="4500" spc="60" dirty="0"/>
              <a:t> </a:t>
            </a:r>
            <a:r>
              <a:rPr sz="4500" spc="-140" dirty="0"/>
              <a:t>Non-Food</a:t>
            </a:r>
            <a:endParaRPr sz="4500"/>
          </a:p>
        </p:txBody>
      </p:sp>
      <p:sp>
        <p:nvSpPr>
          <p:cNvPr id="6" name="object 6"/>
          <p:cNvSpPr/>
          <p:nvPr/>
        </p:nvSpPr>
        <p:spPr>
          <a:xfrm>
            <a:off x="10143743" y="5035296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6507" y="5035296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9367" y="5035296"/>
            <a:ext cx="2600325" cy="0"/>
          </a:xfrm>
          <a:custGeom>
            <a:avLst/>
            <a:gdLst/>
            <a:ahLst/>
            <a:cxnLst/>
            <a:rect l="l" t="t" r="r" b="b"/>
            <a:pathLst>
              <a:path w="2600325">
                <a:moveTo>
                  <a:pt x="0" y="0"/>
                </a:moveTo>
                <a:lnTo>
                  <a:pt x="259994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2132" y="50352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6488" y="5035296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43743" y="4664964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36507" y="4664964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9367" y="4664964"/>
            <a:ext cx="2600325" cy="0"/>
          </a:xfrm>
          <a:custGeom>
            <a:avLst/>
            <a:gdLst/>
            <a:ahLst/>
            <a:cxnLst/>
            <a:rect l="l" t="t" r="r" b="b"/>
            <a:pathLst>
              <a:path w="2600325">
                <a:moveTo>
                  <a:pt x="0" y="0"/>
                </a:moveTo>
                <a:lnTo>
                  <a:pt x="259994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2132" y="466496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6488" y="4664964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43743" y="4294632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6507" y="4294632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49367" y="4294632"/>
            <a:ext cx="2600325" cy="0"/>
          </a:xfrm>
          <a:custGeom>
            <a:avLst/>
            <a:gdLst/>
            <a:ahLst/>
            <a:cxnLst/>
            <a:rect l="l" t="t" r="r" b="b"/>
            <a:pathLst>
              <a:path w="2600325">
                <a:moveTo>
                  <a:pt x="0" y="0"/>
                </a:moveTo>
                <a:lnTo>
                  <a:pt x="259994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42132" y="429463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6488" y="4294632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43743" y="3925823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36507" y="3925823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6488" y="3925823"/>
            <a:ext cx="6593205" cy="0"/>
          </a:xfrm>
          <a:custGeom>
            <a:avLst/>
            <a:gdLst/>
            <a:ahLst/>
            <a:cxnLst/>
            <a:rect l="l" t="t" r="r" b="b"/>
            <a:pathLst>
              <a:path w="6593205">
                <a:moveTo>
                  <a:pt x="0" y="0"/>
                </a:moveTo>
                <a:lnTo>
                  <a:pt x="659282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43743" y="3555491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36507" y="3555491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6488" y="3555491"/>
            <a:ext cx="6593205" cy="0"/>
          </a:xfrm>
          <a:custGeom>
            <a:avLst/>
            <a:gdLst/>
            <a:ahLst/>
            <a:cxnLst/>
            <a:rect l="l" t="t" r="r" b="b"/>
            <a:pathLst>
              <a:path w="6593205">
                <a:moveTo>
                  <a:pt x="0" y="0"/>
                </a:moveTo>
                <a:lnTo>
                  <a:pt x="659282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43743" y="3185160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36507" y="3185160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6488" y="3185160"/>
            <a:ext cx="6593205" cy="0"/>
          </a:xfrm>
          <a:custGeom>
            <a:avLst/>
            <a:gdLst/>
            <a:ahLst/>
            <a:cxnLst/>
            <a:rect l="l" t="t" r="r" b="b"/>
            <a:pathLst>
              <a:path w="6593205">
                <a:moveTo>
                  <a:pt x="0" y="0"/>
                </a:moveTo>
                <a:lnTo>
                  <a:pt x="659282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43743" y="2814827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6507" y="2814827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6488" y="2814827"/>
            <a:ext cx="6593205" cy="0"/>
          </a:xfrm>
          <a:custGeom>
            <a:avLst/>
            <a:gdLst/>
            <a:ahLst/>
            <a:cxnLst/>
            <a:rect l="l" t="t" r="r" b="b"/>
            <a:pathLst>
              <a:path w="6593205">
                <a:moveTo>
                  <a:pt x="0" y="0"/>
                </a:moveTo>
                <a:lnTo>
                  <a:pt x="659282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43743" y="2444495"/>
            <a:ext cx="1298575" cy="0"/>
          </a:xfrm>
          <a:custGeom>
            <a:avLst/>
            <a:gdLst/>
            <a:ahLst/>
            <a:cxnLst/>
            <a:rect l="l" t="t" r="r" b="b"/>
            <a:pathLst>
              <a:path w="1298575">
                <a:moveTo>
                  <a:pt x="0" y="0"/>
                </a:moveTo>
                <a:lnTo>
                  <a:pt x="129844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36507" y="2444495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6488" y="2444495"/>
            <a:ext cx="6593205" cy="0"/>
          </a:xfrm>
          <a:custGeom>
            <a:avLst/>
            <a:gdLst/>
            <a:ahLst/>
            <a:cxnLst/>
            <a:rect l="l" t="t" r="r" b="b"/>
            <a:pathLst>
              <a:path w="6593205">
                <a:moveTo>
                  <a:pt x="0" y="0"/>
                </a:moveTo>
                <a:lnTo>
                  <a:pt x="659282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6488" y="2074164"/>
            <a:ext cx="10586085" cy="0"/>
          </a:xfrm>
          <a:custGeom>
            <a:avLst/>
            <a:gdLst/>
            <a:ahLst/>
            <a:cxnLst/>
            <a:rect l="l" t="t" r="r" b="b"/>
            <a:pathLst>
              <a:path w="10586085">
                <a:moveTo>
                  <a:pt x="0" y="0"/>
                </a:moveTo>
                <a:lnTo>
                  <a:pt x="10585704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4935" y="4011167"/>
            <a:ext cx="1187450" cy="1394460"/>
          </a:xfrm>
          <a:custGeom>
            <a:avLst/>
            <a:gdLst/>
            <a:ahLst/>
            <a:cxnLst/>
            <a:rect l="l" t="t" r="r" b="b"/>
            <a:pathLst>
              <a:path w="1187450" h="1394460">
                <a:moveTo>
                  <a:pt x="1187196" y="0"/>
                </a:moveTo>
                <a:lnTo>
                  <a:pt x="0" y="0"/>
                </a:lnTo>
                <a:lnTo>
                  <a:pt x="0" y="1394459"/>
                </a:lnTo>
                <a:lnTo>
                  <a:pt x="1187196" y="1394459"/>
                </a:lnTo>
                <a:lnTo>
                  <a:pt x="1187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49311" y="2275332"/>
            <a:ext cx="1187450" cy="3130550"/>
          </a:xfrm>
          <a:custGeom>
            <a:avLst/>
            <a:gdLst/>
            <a:ahLst/>
            <a:cxnLst/>
            <a:rect l="l" t="t" r="r" b="b"/>
            <a:pathLst>
              <a:path w="1187450" h="3130550">
                <a:moveTo>
                  <a:pt x="1187196" y="0"/>
                </a:moveTo>
                <a:lnTo>
                  <a:pt x="0" y="0"/>
                </a:lnTo>
                <a:lnTo>
                  <a:pt x="0" y="3130295"/>
                </a:lnTo>
                <a:lnTo>
                  <a:pt x="1187196" y="3130295"/>
                </a:lnTo>
                <a:lnTo>
                  <a:pt x="1187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63696" y="3965447"/>
            <a:ext cx="1186180" cy="1440180"/>
          </a:xfrm>
          <a:custGeom>
            <a:avLst/>
            <a:gdLst/>
            <a:ahLst/>
            <a:cxnLst/>
            <a:rect l="l" t="t" r="r" b="b"/>
            <a:pathLst>
              <a:path w="1186179" h="1440179">
                <a:moveTo>
                  <a:pt x="1185671" y="0"/>
                </a:moveTo>
                <a:lnTo>
                  <a:pt x="0" y="0"/>
                </a:lnTo>
                <a:lnTo>
                  <a:pt x="0" y="1440180"/>
                </a:lnTo>
                <a:lnTo>
                  <a:pt x="1185671" y="1440180"/>
                </a:lnTo>
                <a:lnTo>
                  <a:pt x="118567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56547" y="2311907"/>
            <a:ext cx="1187450" cy="3093720"/>
          </a:xfrm>
          <a:custGeom>
            <a:avLst/>
            <a:gdLst/>
            <a:ahLst/>
            <a:cxnLst/>
            <a:rect l="l" t="t" r="r" b="b"/>
            <a:pathLst>
              <a:path w="1187450" h="3093720">
                <a:moveTo>
                  <a:pt x="1187196" y="0"/>
                </a:moveTo>
                <a:lnTo>
                  <a:pt x="0" y="0"/>
                </a:lnTo>
                <a:lnTo>
                  <a:pt x="0" y="3093719"/>
                </a:lnTo>
                <a:lnTo>
                  <a:pt x="1187196" y="3093719"/>
                </a:lnTo>
                <a:lnTo>
                  <a:pt x="11871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6488" y="5405628"/>
            <a:ext cx="10586085" cy="0"/>
          </a:xfrm>
          <a:custGeom>
            <a:avLst/>
            <a:gdLst/>
            <a:ahLst/>
            <a:cxnLst/>
            <a:rect l="l" t="t" r="r" b="b"/>
            <a:pathLst>
              <a:path w="10586085">
                <a:moveTo>
                  <a:pt x="0" y="0"/>
                </a:moveTo>
                <a:lnTo>
                  <a:pt x="10585704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33904" y="3651630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3.77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28026" y="1931289"/>
            <a:ext cx="431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8.46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41394" y="3607054"/>
            <a:ext cx="431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3.89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35516" y="1952625"/>
            <a:ext cx="431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8.36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9500" y="4201414"/>
            <a:ext cx="83820" cy="127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9500" y="3831082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9500" y="2350770"/>
            <a:ext cx="83820" cy="127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9500" y="198043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585858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83077" y="5513933"/>
            <a:ext cx="440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6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81745" y="5513933"/>
            <a:ext cx="831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Non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Food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11979" y="5987796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138683"/>
                </a:moveTo>
                <a:lnTo>
                  <a:pt x="138684" y="138683"/>
                </a:lnTo>
                <a:lnTo>
                  <a:pt x="138684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604130" y="5864148"/>
            <a:ext cx="15265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solidFill>
                  <a:srgbClr val="585858"/>
                </a:solidFill>
                <a:latin typeface="Arial"/>
                <a:cs typeface="Arial"/>
              </a:rPr>
              <a:t>February,2016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412991" y="5987796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4" h="139064">
                <a:moveTo>
                  <a:pt x="0" y="138683"/>
                </a:moveTo>
                <a:lnTo>
                  <a:pt x="140208" y="138683"/>
                </a:lnTo>
                <a:lnTo>
                  <a:pt x="140208" y="0"/>
                </a:lnTo>
                <a:lnTo>
                  <a:pt x="0" y="0"/>
                </a:lnTo>
                <a:lnTo>
                  <a:pt x="0" y="13868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06031" y="5864148"/>
            <a:ext cx="1271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585858"/>
                </a:solidFill>
                <a:latin typeface="Arial"/>
                <a:cs typeface="Arial"/>
              </a:rPr>
              <a:t>March,2016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5122" y="472897"/>
            <a:ext cx="968819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The </a:t>
            </a:r>
            <a:r>
              <a:rPr spc="-175" dirty="0"/>
              <a:t>Inflation </a:t>
            </a:r>
            <a:r>
              <a:rPr spc="-204" dirty="0"/>
              <a:t>in </a:t>
            </a:r>
            <a:r>
              <a:rPr spc="-225" dirty="0"/>
              <a:t>Urban </a:t>
            </a:r>
            <a:r>
              <a:rPr spc="395" dirty="0"/>
              <a:t>&amp; </a:t>
            </a:r>
            <a:r>
              <a:rPr spc="-325" dirty="0"/>
              <a:t>Rural</a:t>
            </a:r>
            <a:r>
              <a:rPr spc="-250" dirty="0"/>
              <a:t> </a:t>
            </a:r>
            <a:r>
              <a:rPr spc="-280" dirty="0"/>
              <a:t>Area</a:t>
            </a:r>
          </a:p>
        </p:txBody>
      </p:sp>
      <p:sp>
        <p:nvSpPr>
          <p:cNvPr id="6" name="object 6"/>
          <p:cNvSpPr/>
          <p:nvPr/>
        </p:nvSpPr>
        <p:spPr>
          <a:xfrm>
            <a:off x="749808" y="2343911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0" y="2343911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42192" y="2343911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772" y="2700527"/>
            <a:ext cx="728980" cy="3301365"/>
          </a:xfrm>
          <a:custGeom>
            <a:avLst/>
            <a:gdLst/>
            <a:ahLst/>
            <a:cxnLst/>
            <a:rect l="l" t="t" r="r" b="b"/>
            <a:pathLst>
              <a:path w="728980" h="3301365">
                <a:moveTo>
                  <a:pt x="728471" y="0"/>
                </a:moveTo>
                <a:lnTo>
                  <a:pt x="0" y="0"/>
                </a:lnTo>
                <a:lnTo>
                  <a:pt x="0" y="3300984"/>
                </a:lnTo>
                <a:lnTo>
                  <a:pt x="728471" y="3300984"/>
                </a:lnTo>
                <a:lnTo>
                  <a:pt x="72847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2964" y="3825240"/>
            <a:ext cx="728980" cy="2176780"/>
          </a:xfrm>
          <a:custGeom>
            <a:avLst/>
            <a:gdLst/>
            <a:ahLst/>
            <a:cxnLst/>
            <a:rect l="l" t="t" r="r" b="b"/>
            <a:pathLst>
              <a:path w="728979" h="2176779">
                <a:moveTo>
                  <a:pt x="728471" y="0"/>
                </a:moveTo>
                <a:lnTo>
                  <a:pt x="0" y="0"/>
                </a:lnTo>
                <a:lnTo>
                  <a:pt x="0" y="2176272"/>
                </a:lnTo>
                <a:lnTo>
                  <a:pt x="728471" y="2176272"/>
                </a:lnTo>
                <a:lnTo>
                  <a:pt x="72847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0564" y="2677667"/>
            <a:ext cx="728980" cy="3324225"/>
          </a:xfrm>
          <a:custGeom>
            <a:avLst/>
            <a:gdLst/>
            <a:ahLst/>
            <a:cxnLst/>
            <a:rect l="l" t="t" r="r" b="b"/>
            <a:pathLst>
              <a:path w="728979" h="3324225">
                <a:moveTo>
                  <a:pt x="728472" y="0"/>
                </a:moveTo>
                <a:lnTo>
                  <a:pt x="0" y="0"/>
                </a:lnTo>
                <a:lnTo>
                  <a:pt x="0" y="3323844"/>
                </a:lnTo>
                <a:lnTo>
                  <a:pt x="728472" y="3323844"/>
                </a:lnTo>
                <a:lnTo>
                  <a:pt x="72847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96756" y="3811523"/>
            <a:ext cx="728980" cy="2190115"/>
          </a:xfrm>
          <a:custGeom>
            <a:avLst/>
            <a:gdLst/>
            <a:ahLst/>
            <a:cxnLst/>
            <a:rect l="l" t="t" r="r" b="b"/>
            <a:pathLst>
              <a:path w="728979" h="2190115">
                <a:moveTo>
                  <a:pt x="728472" y="0"/>
                </a:moveTo>
                <a:lnTo>
                  <a:pt x="0" y="0"/>
                </a:lnTo>
                <a:lnTo>
                  <a:pt x="0" y="2189988"/>
                </a:lnTo>
                <a:lnTo>
                  <a:pt x="728472" y="2189988"/>
                </a:lnTo>
                <a:lnTo>
                  <a:pt x="72847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808" y="6001511"/>
            <a:ext cx="10692765" cy="0"/>
          </a:xfrm>
          <a:custGeom>
            <a:avLst/>
            <a:gdLst/>
            <a:ahLst/>
            <a:cxnLst/>
            <a:rect l="l" t="t" r="r" b="b"/>
            <a:pathLst>
              <a:path w="10692765">
                <a:moveTo>
                  <a:pt x="0" y="0"/>
                </a:moveTo>
                <a:lnTo>
                  <a:pt x="10692384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5216" y="2206435"/>
            <a:ext cx="254000" cy="431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7E7E7E"/>
                </a:solidFill>
                <a:latin typeface="Arial"/>
                <a:cs typeface="Arial"/>
              </a:rPr>
              <a:t>7.22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72552" y="3331782"/>
            <a:ext cx="254000" cy="431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7E7E7E"/>
                </a:solidFill>
                <a:latin typeface="Arial"/>
                <a:cs typeface="Arial"/>
              </a:rPr>
              <a:t>4.76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9644" y="2183575"/>
            <a:ext cx="254000" cy="431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7E7E7E"/>
                </a:solidFill>
                <a:latin typeface="Arial"/>
                <a:cs typeface="Arial"/>
              </a:rPr>
              <a:t>7.27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56496" y="3317526"/>
            <a:ext cx="254635" cy="431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7E7E7E"/>
                </a:solidFill>
                <a:latin typeface="Arial"/>
                <a:cs typeface="Arial"/>
              </a:rPr>
              <a:t>4.79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7200" y="6139383"/>
            <a:ext cx="835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2000" spc="-24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000" spc="-150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2000" spc="-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000" spc="-15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72093" y="6139383"/>
            <a:ext cx="781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4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000" spc="-4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2000" spc="-24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000" spc="-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000" spc="-27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51020" y="1943100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0" y="138684"/>
                </a:moveTo>
                <a:lnTo>
                  <a:pt x="138684" y="138684"/>
                </a:lnTo>
                <a:lnTo>
                  <a:pt x="138684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42790" y="1818208"/>
            <a:ext cx="15855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0" dirty="0">
                <a:solidFill>
                  <a:srgbClr val="585858"/>
                </a:solidFill>
                <a:latin typeface="Arial"/>
                <a:cs typeface="Arial"/>
              </a:rPr>
              <a:t>February,</a:t>
            </a:r>
            <a:r>
              <a:rPr sz="2000" spc="-1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564" y="1943100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4">
                <a:moveTo>
                  <a:pt x="0" y="138684"/>
                </a:moveTo>
                <a:lnTo>
                  <a:pt x="138684" y="138684"/>
                </a:lnTo>
                <a:lnTo>
                  <a:pt x="138684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09715" y="1818208"/>
            <a:ext cx="13328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0" dirty="0">
                <a:solidFill>
                  <a:srgbClr val="585858"/>
                </a:solidFill>
                <a:latin typeface="Arial"/>
                <a:cs typeface="Arial"/>
              </a:rPr>
              <a:t>March,</a:t>
            </a:r>
            <a:r>
              <a:rPr sz="20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585858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3910" y="571957"/>
            <a:ext cx="92678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50" dirty="0"/>
              <a:t>Food </a:t>
            </a:r>
            <a:r>
              <a:rPr sz="4500" spc="-170" dirty="0"/>
              <a:t>inflation </a:t>
            </a:r>
            <a:r>
              <a:rPr sz="4500" spc="-185" dirty="0"/>
              <a:t>in </a:t>
            </a:r>
            <a:r>
              <a:rPr sz="4500" spc="-215" dirty="0"/>
              <a:t>urban </a:t>
            </a:r>
            <a:r>
              <a:rPr sz="4500" spc="-200" dirty="0"/>
              <a:t>and </a:t>
            </a:r>
            <a:r>
              <a:rPr sz="4500" spc="-215" dirty="0"/>
              <a:t>rural</a:t>
            </a:r>
            <a:r>
              <a:rPr sz="4500" spc="365" dirty="0"/>
              <a:t> </a:t>
            </a:r>
            <a:r>
              <a:rPr sz="4500" spc="-220" dirty="0"/>
              <a:t>area</a:t>
            </a:r>
            <a:endParaRPr sz="4500"/>
          </a:p>
        </p:txBody>
      </p:sp>
      <p:sp>
        <p:nvSpPr>
          <p:cNvPr id="6" name="object 6"/>
          <p:cNvSpPr/>
          <p:nvPr/>
        </p:nvSpPr>
        <p:spPr>
          <a:xfrm>
            <a:off x="525780" y="1935479"/>
            <a:ext cx="10972800" cy="438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308" y="2353055"/>
            <a:ext cx="2016760" cy="2929255"/>
          </a:xfrm>
          <a:custGeom>
            <a:avLst/>
            <a:gdLst/>
            <a:ahLst/>
            <a:cxnLst/>
            <a:rect l="l" t="t" r="r" b="b"/>
            <a:pathLst>
              <a:path w="2016760" h="2929254">
                <a:moveTo>
                  <a:pt x="0" y="2929128"/>
                </a:moveTo>
                <a:lnTo>
                  <a:pt x="2016252" y="2929128"/>
                </a:lnTo>
                <a:lnTo>
                  <a:pt x="2016252" y="0"/>
                </a:lnTo>
                <a:lnTo>
                  <a:pt x="0" y="0"/>
                </a:lnTo>
                <a:lnTo>
                  <a:pt x="0" y="2929128"/>
                </a:lnTo>
                <a:close/>
              </a:path>
            </a:pathLst>
          </a:custGeom>
          <a:solidFill>
            <a:srgbClr val="89B833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1308" y="2353055"/>
            <a:ext cx="2016760" cy="2929255"/>
          </a:xfrm>
          <a:custGeom>
            <a:avLst/>
            <a:gdLst/>
            <a:ahLst/>
            <a:cxnLst/>
            <a:rect l="l" t="t" r="r" b="b"/>
            <a:pathLst>
              <a:path w="2016760" h="2929254">
                <a:moveTo>
                  <a:pt x="0" y="2929128"/>
                </a:moveTo>
                <a:lnTo>
                  <a:pt x="2016252" y="2929128"/>
                </a:lnTo>
                <a:lnTo>
                  <a:pt x="2016252" y="0"/>
                </a:lnTo>
                <a:lnTo>
                  <a:pt x="0" y="0"/>
                </a:lnTo>
                <a:lnTo>
                  <a:pt x="0" y="2929128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7500" y="3657600"/>
            <a:ext cx="2018030" cy="1624965"/>
          </a:xfrm>
          <a:custGeom>
            <a:avLst/>
            <a:gdLst/>
            <a:ahLst/>
            <a:cxnLst/>
            <a:rect l="l" t="t" r="r" b="b"/>
            <a:pathLst>
              <a:path w="2018029" h="1624964">
                <a:moveTo>
                  <a:pt x="0" y="1624584"/>
                </a:moveTo>
                <a:lnTo>
                  <a:pt x="2017776" y="1624584"/>
                </a:lnTo>
                <a:lnTo>
                  <a:pt x="2017776" y="0"/>
                </a:lnTo>
                <a:lnTo>
                  <a:pt x="0" y="0"/>
                </a:lnTo>
                <a:lnTo>
                  <a:pt x="0" y="1624584"/>
                </a:lnTo>
                <a:close/>
              </a:path>
            </a:pathLst>
          </a:custGeom>
          <a:solidFill>
            <a:srgbClr val="89B833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67500" y="3657600"/>
            <a:ext cx="2018030" cy="1624965"/>
          </a:xfrm>
          <a:custGeom>
            <a:avLst/>
            <a:gdLst/>
            <a:ahLst/>
            <a:cxnLst/>
            <a:rect l="l" t="t" r="r" b="b"/>
            <a:pathLst>
              <a:path w="2018029" h="1624964">
                <a:moveTo>
                  <a:pt x="0" y="1624584"/>
                </a:moveTo>
                <a:lnTo>
                  <a:pt x="2017776" y="1624584"/>
                </a:lnTo>
                <a:lnTo>
                  <a:pt x="2017776" y="0"/>
                </a:lnTo>
                <a:lnTo>
                  <a:pt x="0" y="0"/>
                </a:lnTo>
                <a:lnTo>
                  <a:pt x="0" y="162458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7559" y="2282951"/>
            <a:ext cx="2018030" cy="2999740"/>
          </a:xfrm>
          <a:custGeom>
            <a:avLst/>
            <a:gdLst/>
            <a:ahLst/>
            <a:cxnLst/>
            <a:rect l="l" t="t" r="r" b="b"/>
            <a:pathLst>
              <a:path w="2018029" h="2999740">
                <a:moveTo>
                  <a:pt x="0" y="2999232"/>
                </a:moveTo>
                <a:lnTo>
                  <a:pt x="2017776" y="2999232"/>
                </a:lnTo>
                <a:lnTo>
                  <a:pt x="2017776" y="0"/>
                </a:lnTo>
                <a:lnTo>
                  <a:pt x="0" y="0"/>
                </a:lnTo>
                <a:lnTo>
                  <a:pt x="0" y="2999232"/>
                </a:lnTo>
                <a:close/>
              </a:path>
            </a:pathLst>
          </a:custGeom>
          <a:solidFill>
            <a:srgbClr val="019576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7559" y="2282951"/>
            <a:ext cx="2018030" cy="2999740"/>
          </a:xfrm>
          <a:custGeom>
            <a:avLst/>
            <a:gdLst/>
            <a:ahLst/>
            <a:cxnLst/>
            <a:rect l="l" t="t" r="r" b="b"/>
            <a:pathLst>
              <a:path w="2018029" h="2999740">
                <a:moveTo>
                  <a:pt x="0" y="2999232"/>
                </a:moveTo>
                <a:lnTo>
                  <a:pt x="2017776" y="2999232"/>
                </a:lnTo>
                <a:lnTo>
                  <a:pt x="2017776" y="0"/>
                </a:lnTo>
                <a:lnTo>
                  <a:pt x="0" y="0"/>
                </a:lnTo>
                <a:lnTo>
                  <a:pt x="0" y="299923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5276" y="3598164"/>
            <a:ext cx="2018030" cy="1684020"/>
          </a:xfrm>
          <a:custGeom>
            <a:avLst/>
            <a:gdLst/>
            <a:ahLst/>
            <a:cxnLst/>
            <a:rect l="l" t="t" r="r" b="b"/>
            <a:pathLst>
              <a:path w="2018029" h="1684020">
                <a:moveTo>
                  <a:pt x="0" y="1684020"/>
                </a:moveTo>
                <a:lnTo>
                  <a:pt x="2017776" y="1684020"/>
                </a:lnTo>
                <a:lnTo>
                  <a:pt x="2017776" y="0"/>
                </a:lnTo>
                <a:lnTo>
                  <a:pt x="0" y="0"/>
                </a:lnTo>
                <a:lnTo>
                  <a:pt x="0" y="1684020"/>
                </a:lnTo>
                <a:close/>
              </a:path>
            </a:pathLst>
          </a:custGeom>
          <a:solidFill>
            <a:srgbClr val="019576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5276" y="3598164"/>
            <a:ext cx="2018030" cy="1684020"/>
          </a:xfrm>
          <a:custGeom>
            <a:avLst/>
            <a:gdLst/>
            <a:ahLst/>
            <a:cxnLst/>
            <a:rect l="l" t="t" r="r" b="b"/>
            <a:pathLst>
              <a:path w="2018029" h="1684020">
                <a:moveTo>
                  <a:pt x="0" y="1684020"/>
                </a:moveTo>
                <a:lnTo>
                  <a:pt x="2017776" y="1684020"/>
                </a:lnTo>
                <a:lnTo>
                  <a:pt x="2017776" y="0"/>
                </a:lnTo>
                <a:lnTo>
                  <a:pt x="0" y="0"/>
                </a:lnTo>
                <a:lnTo>
                  <a:pt x="0" y="168402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463" y="5282184"/>
            <a:ext cx="10694035" cy="0"/>
          </a:xfrm>
          <a:custGeom>
            <a:avLst/>
            <a:gdLst/>
            <a:ahLst/>
            <a:cxnLst/>
            <a:rect l="l" t="t" r="r" b="b"/>
            <a:pathLst>
              <a:path w="10694035">
                <a:moveTo>
                  <a:pt x="0" y="0"/>
                </a:moveTo>
                <a:lnTo>
                  <a:pt x="10693908" y="0"/>
                </a:lnTo>
              </a:path>
            </a:pathLst>
          </a:custGeom>
          <a:ln w="1828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92832" y="2409520"/>
            <a:ext cx="472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72071" y="3683508"/>
            <a:ext cx="2009139" cy="524510"/>
          </a:xfrm>
          <a:prstGeom prst="rect">
            <a:avLst/>
          </a:prstGeom>
          <a:solidFill>
            <a:srgbClr val="89B833">
              <a:alpha val="85096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3.04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42132" y="2287523"/>
            <a:ext cx="2009139" cy="317500"/>
          </a:xfrm>
          <a:prstGeom prst="rect">
            <a:avLst/>
          </a:prstGeom>
          <a:solidFill>
            <a:srgbClr val="019576">
              <a:alpha val="85096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635" algn="ctr">
              <a:lnSpc>
                <a:spcPts val="1975"/>
              </a:lnSpc>
              <a:spcBef>
                <a:spcPts val="52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5.61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9847" y="3683508"/>
            <a:ext cx="2009139" cy="524510"/>
          </a:xfrm>
          <a:prstGeom prst="rect">
            <a:avLst/>
          </a:prstGeom>
          <a:solidFill>
            <a:srgbClr val="019576">
              <a:alpha val="85096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85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3.15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05125" y="5441086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URB</a:t>
            </a:r>
            <a:r>
              <a:rPr sz="1800" spc="145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72398" y="5441086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404040"/>
                </a:solidFill>
                <a:latin typeface="Times New Roman"/>
                <a:cs typeface="Times New Roman"/>
              </a:rPr>
              <a:t>RURAL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26764" y="5832347"/>
            <a:ext cx="4369435" cy="416559"/>
          </a:xfrm>
          <a:custGeom>
            <a:avLst/>
            <a:gdLst/>
            <a:ahLst/>
            <a:cxnLst/>
            <a:rect l="l" t="t" r="r" b="b"/>
            <a:pathLst>
              <a:path w="4369434" h="416560">
                <a:moveTo>
                  <a:pt x="0" y="416051"/>
                </a:moveTo>
                <a:lnTo>
                  <a:pt x="4369308" y="416051"/>
                </a:lnTo>
                <a:lnTo>
                  <a:pt x="4369308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F1F1F1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55947" y="5963411"/>
            <a:ext cx="155575" cy="154305"/>
          </a:xfrm>
          <a:custGeom>
            <a:avLst/>
            <a:gdLst/>
            <a:ahLst/>
            <a:cxnLst/>
            <a:rect l="l" t="t" r="r" b="b"/>
            <a:pathLst>
              <a:path w="155575" h="154304">
                <a:moveTo>
                  <a:pt x="0" y="153923"/>
                </a:moveTo>
                <a:lnTo>
                  <a:pt x="155448" y="153923"/>
                </a:lnTo>
                <a:lnTo>
                  <a:pt x="155448" y="0"/>
                </a:lnTo>
                <a:lnTo>
                  <a:pt x="0" y="0"/>
                </a:lnTo>
                <a:lnTo>
                  <a:pt x="0" y="153923"/>
                </a:lnTo>
                <a:close/>
              </a:path>
            </a:pathLst>
          </a:custGeom>
          <a:solidFill>
            <a:srgbClr val="89B833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5947" y="5963411"/>
            <a:ext cx="155575" cy="154305"/>
          </a:xfrm>
          <a:custGeom>
            <a:avLst/>
            <a:gdLst/>
            <a:ahLst/>
            <a:cxnLst/>
            <a:rect l="l" t="t" r="r" b="b"/>
            <a:pathLst>
              <a:path w="155575" h="154304">
                <a:moveTo>
                  <a:pt x="0" y="153923"/>
                </a:moveTo>
                <a:lnTo>
                  <a:pt x="155448" y="153923"/>
                </a:lnTo>
                <a:lnTo>
                  <a:pt x="155448" y="0"/>
                </a:lnTo>
                <a:lnTo>
                  <a:pt x="0" y="0"/>
                </a:lnTo>
                <a:lnTo>
                  <a:pt x="0" y="153923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68796" y="5963411"/>
            <a:ext cx="154305" cy="154305"/>
          </a:xfrm>
          <a:custGeom>
            <a:avLst/>
            <a:gdLst/>
            <a:ahLst/>
            <a:cxnLst/>
            <a:rect l="l" t="t" r="r" b="b"/>
            <a:pathLst>
              <a:path w="154304" h="154304">
                <a:moveTo>
                  <a:pt x="0" y="153923"/>
                </a:moveTo>
                <a:lnTo>
                  <a:pt x="153924" y="153923"/>
                </a:lnTo>
                <a:lnTo>
                  <a:pt x="153924" y="0"/>
                </a:lnTo>
                <a:lnTo>
                  <a:pt x="0" y="0"/>
                </a:lnTo>
                <a:lnTo>
                  <a:pt x="0" y="153923"/>
                </a:lnTo>
                <a:close/>
              </a:path>
            </a:pathLst>
          </a:custGeom>
          <a:solidFill>
            <a:srgbClr val="019576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68796" y="5963411"/>
            <a:ext cx="154305" cy="154305"/>
          </a:xfrm>
          <a:custGeom>
            <a:avLst/>
            <a:gdLst/>
            <a:ahLst/>
            <a:cxnLst/>
            <a:rect l="l" t="t" r="r" b="b"/>
            <a:pathLst>
              <a:path w="154304" h="154304">
                <a:moveTo>
                  <a:pt x="0" y="153923"/>
                </a:moveTo>
                <a:lnTo>
                  <a:pt x="153924" y="153923"/>
                </a:lnTo>
                <a:lnTo>
                  <a:pt x="153924" y="0"/>
                </a:lnTo>
                <a:lnTo>
                  <a:pt x="0" y="0"/>
                </a:lnTo>
                <a:lnTo>
                  <a:pt x="0" y="153923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6764" y="5847994"/>
            <a:ext cx="4369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6895">
              <a:lnSpc>
                <a:spcPct val="100000"/>
              </a:lnSpc>
              <a:spcBef>
                <a:spcPts val="100"/>
              </a:spcBef>
              <a:tabLst>
                <a:tab pos="2768600" algn="l"/>
              </a:tabLst>
            </a:pPr>
            <a:r>
              <a:rPr sz="2000" spc="90" dirty="0">
                <a:solidFill>
                  <a:srgbClr val="404040"/>
                </a:solidFill>
                <a:latin typeface="Times New Roman"/>
                <a:cs typeface="Times New Roman"/>
              </a:rPr>
              <a:t>February,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 2016	</a:t>
            </a:r>
            <a:r>
              <a:rPr sz="2000" spc="85" dirty="0">
                <a:solidFill>
                  <a:srgbClr val="404040"/>
                </a:solidFill>
                <a:latin typeface="Times New Roman"/>
                <a:cs typeface="Times New Roman"/>
              </a:rPr>
              <a:t>March,</a:t>
            </a:r>
            <a:r>
              <a:rPr sz="20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2016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780" y="1935479"/>
            <a:ext cx="10972800" cy="4389120"/>
          </a:xfrm>
          <a:custGeom>
            <a:avLst/>
            <a:gdLst/>
            <a:ahLst/>
            <a:cxnLst/>
            <a:rect l="l" t="t" r="r" b="b"/>
            <a:pathLst>
              <a:path w="10972800" h="4389120">
                <a:moveTo>
                  <a:pt x="0" y="4389120"/>
                </a:moveTo>
                <a:lnTo>
                  <a:pt x="10972800" y="4389120"/>
                </a:lnTo>
                <a:lnTo>
                  <a:pt x="10972800" y="0"/>
                </a:lnTo>
                <a:lnTo>
                  <a:pt x="0" y="0"/>
                </a:lnTo>
                <a:lnTo>
                  <a:pt x="0" y="438912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5998" y="669493"/>
            <a:ext cx="9398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0" dirty="0"/>
              <a:t>Non-Food </a:t>
            </a:r>
            <a:r>
              <a:rPr sz="4000" spc="-150" dirty="0"/>
              <a:t>inflation </a:t>
            </a:r>
            <a:r>
              <a:rPr sz="4000" spc="-165" dirty="0"/>
              <a:t>in </a:t>
            </a:r>
            <a:r>
              <a:rPr sz="4000" spc="-185" dirty="0"/>
              <a:t>urban </a:t>
            </a:r>
            <a:r>
              <a:rPr sz="4000" spc="-175" dirty="0"/>
              <a:t>and </a:t>
            </a:r>
            <a:r>
              <a:rPr sz="4000" spc="-190" dirty="0"/>
              <a:t>rural</a:t>
            </a:r>
            <a:r>
              <a:rPr sz="4000" spc="200" dirty="0"/>
              <a:t> </a:t>
            </a:r>
            <a:r>
              <a:rPr sz="4000" spc="-190" dirty="0"/>
              <a:t>area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952500" y="4599432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2500" y="3968496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500" y="3337559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00" y="2706623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2500" y="2075688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1744" y="2529839"/>
            <a:ext cx="1618487" cy="2700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7352" y="4006596"/>
            <a:ext cx="1618488" cy="1223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8852" y="2555748"/>
            <a:ext cx="1618488" cy="2674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4459" y="4195571"/>
            <a:ext cx="1618488" cy="1034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2500" y="5230367"/>
            <a:ext cx="10490200" cy="0"/>
          </a:xfrm>
          <a:custGeom>
            <a:avLst/>
            <a:gdLst/>
            <a:ahLst/>
            <a:cxnLst/>
            <a:rect l="l" t="t" r="r" b="b"/>
            <a:pathLst>
              <a:path w="10490200">
                <a:moveTo>
                  <a:pt x="0" y="0"/>
                </a:moveTo>
                <a:lnTo>
                  <a:pt x="10489692" y="0"/>
                </a:lnTo>
              </a:path>
            </a:pathLst>
          </a:custGeom>
          <a:ln w="9144">
            <a:solidFill>
              <a:srgbClr val="E0E9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34514" y="2129739"/>
            <a:ext cx="472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9</a:t>
            </a:r>
            <a:r>
              <a:rPr sz="2000" spc="5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14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0503" y="3606241"/>
            <a:ext cx="472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7</a:t>
            </a:r>
            <a:r>
              <a:rPr sz="2000" spc="5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97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2257" y="2155317"/>
            <a:ext cx="471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9</a:t>
            </a:r>
            <a:r>
              <a:rPr sz="2000" spc="5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12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88245" y="3796029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7</a:t>
            </a:r>
            <a:r>
              <a:rPr sz="2000" spc="5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82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5149" y="513753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9500" y="4505909"/>
            <a:ext cx="1682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7</a:t>
            </a:r>
            <a:r>
              <a:rPr sz="900" spc="-10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149" y="3875278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500" y="3244341"/>
            <a:ext cx="1682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455F51"/>
                </a:solidFill>
                <a:latin typeface="Times New Roman"/>
                <a:cs typeface="Times New Roman"/>
              </a:rPr>
              <a:t>8</a:t>
            </a:r>
            <a:r>
              <a:rPr sz="900" spc="-10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5149" y="2613405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9500" y="1982470"/>
            <a:ext cx="1682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455F51"/>
                </a:solidFill>
                <a:latin typeface="Times New Roman"/>
                <a:cs typeface="Times New Roman"/>
              </a:rPr>
              <a:t>9</a:t>
            </a:r>
            <a:r>
              <a:rPr sz="900" spc="-10" dirty="0">
                <a:solidFill>
                  <a:srgbClr val="455F51"/>
                </a:solidFill>
                <a:latin typeface="Times New Roman"/>
                <a:cs typeface="Times New Roman"/>
              </a:rPr>
              <a:t>.</a:t>
            </a:r>
            <a:r>
              <a:rPr sz="900" dirty="0">
                <a:solidFill>
                  <a:srgbClr val="455F51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05988" y="5408472"/>
            <a:ext cx="739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0" dirty="0">
                <a:solidFill>
                  <a:srgbClr val="455F51"/>
                </a:solidFill>
                <a:latin typeface="Times New Roman"/>
                <a:cs typeface="Times New Roman"/>
              </a:rPr>
              <a:t>U</a:t>
            </a:r>
            <a:r>
              <a:rPr sz="2000" spc="65" dirty="0">
                <a:solidFill>
                  <a:srgbClr val="455F51"/>
                </a:solidFill>
                <a:latin typeface="Times New Roman"/>
                <a:cs typeface="Times New Roman"/>
              </a:rPr>
              <a:t>r</a:t>
            </a:r>
            <a:r>
              <a:rPr sz="2000" spc="110" dirty="0">
                <a:solidFill>
                  <a:srgbClr val="455F51"/>
                </a:solidFill>
                <a:latin typeface="Times New Roman"/>
                <a:cs typeface="Times New Roman"/>
              </a:rPr>
              <a:t>b</a:t>
            </a:r>
            <a:r>
              <a:rPr sz="2000" spc="140" dirty="0">
                <a:solidFill>
                  <a:srgbClr val="455F51"/>
                </a:solidFill>
                <a:latin typeface="Times New Roman"/>
                <a:cs typeface="Times New Roman"/>
              </a:rPr>
              <a:t>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96427" y="5408472"/>
            <a:ext cx="6502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55F51"/>
                </a:solidFill>
                <a:latin typeface="Times New Roman"/>
                <a:cs typeface="Times New Roman"/>
              </a:rPr>
              <a:t>R</a:t>
            </a:r>
            <a:r>
              <a:rPr sz="2000" spc="110" dirty="0">
                <a:solidFill>
                  <a:srgbClr val="455F51"/>
                </a:solidFill>
                <a:latin typeface="Times New Roman"/>
                <a:cs typeface="Times New Roman"/>
              </a:rPr>
              <a:t>ural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41291" y="5963411"/>
            <a:ext cx="153924" cy="1539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55414" y="5847994"/>
            <a:ext cx="1686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455F51"/>
                </a:solidFill>
                <a:latin typeface="Times New Roman"/>
                <a:cs typeface="Times New Roman"/>
              </a:rPr>
              <a:t>February,</a:t>
            </a:r>
            <a:r>
              <a:rPr sz="2000" spc="-65" dirty="0">
                <a:solidFill>
                  <a:srgbClr val="455F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2016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52615" y="5963411"/>
            <a:ext cx="153923" cy="153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667245" y="5847994"/>
            <a:ext cx="1389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455F51"/>
                </a:solidFill>
                <a:latin typeface="Times New Roman"/>
                <a:cs typeface="Times New Roman"/>
              </a:rPr>
              <a:t>March,</a:t>
            </a:r>
            <a:r>
              <a:rPr sz="2000" spc="-90" dirty="0">
                <a:solidFill>
                  <a:srgbClr val="455F5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55F51"/>
                </a:solidFill>
                <a:latin typeface="Times New Roman"/>
                <a:cs typeface="Times New Roman"/>
              </a:rPr>
              <a:t>2016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860806"/>
            <a:ext cx="907351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Inflation </a:t>
            </a:r>
            <a:r>
              <a:rPr spc="-165" dirty="0"/>
              <a:t>rate </a:t>
            </a:r>
            <a:r>
              <a:rPr spc="-204" dirty="0"/>
              <a:t>in </a:t>
            </a:r>
            <a:r>
              <a:rPr spc="-560" dirty="0"/>
              <a:t>SAARC</a:t>
            </a:r>
            <a:r>
              <a:rPr spc="-50" dirty="0"/>
              <a:t> </a:t>
            </a:r>
            <a:r>
              <a:rPr spc="-290" dirty="0"/>
              <a:t>Countries</a:t>
            </a:r>
          </a:p>
        </p:txBody>
      </p:sp>
      <p:sp>
        <p:nvSpPr>
          <p:cNvPr id="6" name="object 6"/>
          <p:cNvSpPr/>
          <p:nvPr/>
        </p:nvSpPr>
        <p:spPr>
          <a:xfrm>
            <a:off x="609600" y="1935479"/>
            <a:ext cx="10972800" cy="438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632" y="5291328"/>
            <a:ext cx="1991868" cy="647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2179" y="5141976"/>
            <a:ext cx="2226564" cy="797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8728" y="5283708"/>
            <a:ext cx="20040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5276" y="5504688"/>
            <a:ext cx="1652016" cy="434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3347" y="5151120"/>
            <a:ext cx="2214372" cy="787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9895" y="5039867"/>
            <a:ext cx="2389631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6443" y="5475732"/>
            <a:ext cx="1699259" cy="463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22992" y="5349240"/>
            <a:ext cx="1228343" cy="5897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3355" y="3488435"/>
            <a:ext cx="947928" cy="2441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2845307"/>
            <a:ext cx="947928" cy="30845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6452" y="3456432"/>
            <a:ext cx="947927" cy="24734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000" y="4421123"/>
            <a:ext cx="947927" cy="15087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1071" y="2878835"/>
            <a:ext cx="947927" cy="30510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27619" y="2395727"/>
            <a:ext cx="947927" cy="35341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64168" y="4291584"/>
            <a:ext cx="947927" cy="1638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00716" y="3745991"/>
            <a:ext cx="947927" cy="21838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98575" y="3541521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.6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35376" y="2898775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.6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72305" y="3509264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.7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09108" y="4473321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.7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45909" y="2930778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.5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04175" y="2448814"/>
            <a:ext cx="1962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19641" y="4344365"/>
            <a:ext cx="23812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5.1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56569" y="3798570"/>
            <a:ext cx="23812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.8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4780" y="6033008"/>
            <a:ext cx="806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585858"/>
                </a:solidFill>
                <a:latin typeface="Times New Roman"/>
                <a:cs typeface="Times New Roman"/>
              </a:rPr>
              <a:t>Bangladesh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65654" y="6033008"/>
            <a:ext cx="379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585858"/>
                </a:solidFill>
                <a:latin typeface="Times New Roman"/>
                <a:cs typeface="Times New Roman"/>
              </a:rPr>
              <a:t>India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91203" y="6033008"/>
            <a:ext cx="600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585858"/>
                </a:solidFill>
                <a:latin typeface="Times New Roman"/>
                <a:cs typeface="Times New Roman"/>
              </a:rPr>
              <a:t>P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ak</a:t>
            </a:r>
            <a:r>
              <a:rPr sz="1200" spc="20" dirty="0">
                <a:solidFill>
                  <a:srgbClr val="585858"/>
                </a:solidFill>
                <a:latin typeface="Times New Roman"/>
                <a:cs typeface="Times New Roman"/>
              </a:rPr>
              <a:t>is</a:t>
            </a:r>
            <a:r>
              <a:rPr sz="1200" spc="45" dirty="0">
                <a:solidFill>
                  <a:srgbClr val="585858"/>
                </a:solidFill>
                <a:latin typeface="Times New Roman"/>
                <a:cs typeface="Times New Roman"/>
              </a:rPr>
              <a:t>t</a:t>
            </a:r>
            <a:r>
              <a:rPr sz="1200" spc="80" dirty="0">
                <a:solidFill>
                  <a:srgbClr val="585858"/>
                </a:solidFill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39054" y="6033008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585858"/>
                </a:solidFill>
                <a:latin typeface="Times New Roman"/>
                <a:cs typeface="Times New Roman"/>
              </a:rPr>
              <a:t>S</a:t>
            </a: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r</a:t>
            </a:r>
            <a:r>
              <a:rPr sz="1200" spc="40" dirty="0">
                <a:solidFill>
                  <a:srgbClr val="585858"/>
                </a:solidFill>
                <a:latin typeface="Times New Roman"/>
                <a:cs typeface="Times New Roman"/>
              </a:rPr>
              <a:t>ila</a:t>
            </a:r>
            <a:r>
              <a:rPr sz="1200" spc="60" dirty="0">
                <a:solidFill>
                  <a:srgbClr val="585858"/>
                </a:solidFill>
                <a:latin typeface="Times New Roman"/>
                <a:cs typeface="Times New Roman"/>
              </a:rPr>
              <a:t>n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k</a:t>
            </a: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47231" y="6033008"/>
            <a:ext cx="437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585858"/>
                </a:solidFill>
                <a:latin typeface="Times New Roman"/>
                <a:cs typeface="Times New Roman"/>
              </a:rPr>
              <a:t>Nepal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5932" y="6033008"/>
            <a:ext cx="513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585858"/>
                </a:solidFill>
                <a:latin typeface="Times New Roman"/>
                <a:cs typeface="Times New Roman"/>
              </a:rPr>
              <a:t>B</a:t>
            </a:r>
            <a:r>
              <a:rPr sz="1200" spc="5" dirty="0">
                <a:solidFill>
                  <a:srgbClr val="585858"/>
                </a:solidFill>
                <a:latin typeface="Times New Roman"/>
                <a:cs typeface="Times New Roman"/>
              </a:rPr>
              <a:t>h</a:t>
            </a:r>
            <a:r>
              <a:rPr sz="1200" spc="85" dirty="0">
                <a:solidFill>
                  <a:srgbClr val="585858"/>
                </a:solidFill>
                <a:latin typeface="Times New Roman"/>
                <a:cs typeface="Times New Roman"/>
              </a:rPr>
              <a:t>utan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3901" y="6033008"/>
            <a:ext cx="649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585858"/>
                </a:solidFill>
                <a:latin typeface="Times New Roman"/>
                <a:cs typeface="Times New Roman"/>
              </a:rPr>
              <a:t>Maldives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92536" y="6033008"/>
            <a:ext cx="767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585858"/>
                </a:solidFill>
                <a:latin typeface="Times New Roman"/>
                <a:cs typeface="Times New Roman"/>
              </a:rPr>
              <a:t>A</a:t>
            </a:r>
            <a:r>
              <a:rPr sz="1200" spc="25" dirty="0">
                <a:solidFill>
                  <a:srgbClr val="585858"/>
                </a:solidFill>
                <a:latin typeface="Times New Roman"/>
                <a:cs typeface="Times New Roman"/>
              </a:rPr>
              <a:t>f</a:t>
            </a:r>
            <a:r>
              <a:rPr sz="1200" spc="30" dirty="0">
                <a:solidFill>
                  <a:srgbClr val="585858"/>
                </a:solidFill>
                <a:latin typeface="Times New Roman"/>
                <a:cs typeface="Times New Roman"/>
              </a:rPr>
              <a:t>g</a:t>
            </a:r>
            <a:r>
              <a:rPr sz="1200" spc="55" dirty="0">
                <a:solidFill>
                  <a:srgbClr val="585858"/>
                </a:solidFill>
                <a:latin typeface="Times New Roman"/>
                <a:cs typeface="Times New Roman"/>
              </a:rPr>
              <a:t>anis</a:t>
            </a:r>
            <a:r>
              <a:rPr sz="1200" spc="45" dirty="0">
                <a:solidFill>
                  <a:srgbClr val="585858"/>
                </a:solidFill>
                <a:latin typeface="Times New Roman"/>
                <a:cs typeface="Times New Roman"/>
              </a:rPr>
              <a:t>t</a:t>
            </a:r>
            <a:r>
              <a:rPr sz="1200" spc="80" dirty="0">
                <a:solidFill>
                  <a:srgbClr val="585858"/>
                </a:solidFill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9600" y="1935479"/>
            <a:ext cx="10972800" cy="4389120"/>
          </a:xfrm>
          <a:custGeom>
            <a:avLst/>
            <a:gdLst/>
            <a:ahLst/>
            <a:cxnLst/>
            <a:rect l="l" t="t" r="r" b="b"/>
            <a:pathLst>
              <a:path w="10972800" h="4389120">
                <a:moveTo>
                  <a:pt x="0" y="4389120"/>
                </a:moveTo>
                <a:lnTo>
                  <a:pt x="10972800" y="4389120"/>
                </a:lnTo>
                <a:lnTo>
                  <a:pt x="10972800" y="0"/>
                </a:lnTo>
                <a:lnTo>
                  <a:pt x="0" y="0"/>
                </a:lnTo>
                <a:lnTo>
                  <a:pt x="0" y="4389120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28901" y="541146"/>
            <a:ext cx="8934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15" dirty="0"/>
              <a:t>Effects </a:t>
            </a:r>
            <a:r>
              <a:rPr sz="4400" spc="-114" dirty="0"/>
              <a:t>of </a:t>
            </a:r>
            <a:r>
              <a:rPr sz="4400" spc="-165" dirty="0"/>
              <a:t>inflation </a:t>
            </a:r>
            <a:r>
              <a:rPr sz="4400" spc="-180" dirty="0"/>
              <a:t>in </a:t>
            </a:r>
            <a:r>
              <a:rPr sz="4400" spc="-125" dirty="0"/>
              <a:t>the </a:t>
            </a:r>
            <a:r>
              <a:rPr sz="4400" spc="-245" dirty="0"/>
              <a:t>economy</a:t>
            </a:r>
            <a:r>
              <a:rPr sz="4400" spc="220" dirty="0"/>
              <a:t> </a:t>
            </a:r>
            <a:r>
              <a:rPr sz="4400" spc="-114" dirty="0"/>
              <a:t>of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10660">
              <a:lnSpc>
                <a:spcPct val="100000"/>
              </a:lnSpc>
              <a:spcBef>
                <a:spcPts val="105"/>
              </a:spcBef>
            </a:pPr>
            <a:r>
              <a:rPr spc="-290" dirty="0"/>
              <a:t>Bangladesh</a:t>
            </a:r>
          </a:p>
          <a:p>
            <a:pPr marL="12700" marR="5080">
              <a:lnSpc>
                <a:spcPct val="100000"/>
              </a:lnSpc>
              <a:spcBef>
                <a:spcPts val="7350"/>
              </a:spcBef>
            </a:pPr>
            <a:r>
              <a:rPr sz="3200" b="0" spc="220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sz="3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20" dirty="0">
                <a:solidFill>
                  <a:srgbClr val="000000"/>
                </a:solidFill>
                <a:latin typeface="Times New Roman"/>
                <a:cs typeface="Times New Roman"/>
              </a:rPr>
              <a:t>increase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55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7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50" dirty="0">
                <a:solidFill>
                  <a:srgbClr val="000000"/>
                </a:solidFill>
                <a:latin typeface="Times New Roman"/>
                <a:cs typeface="Times New Roman"/>
              </a:rPr>
              <a:t>general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90" dirty="0">
                <a:solidFill>
                  <a:srgbClr val="000000"/>
                </a:solidFill>
                <a:latin typeface="Times New Roman"/>
                <a:cs typeface="Times New Roman"/>
              </a:rPr>
              <a:t>level</a:t>
            </a:r>
            <a:r>
              <a:rPr sz="3200"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75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25" dirty="0">
                <a:solidFill>
                  <a:srgbClr val="000000"/>
                </a:solidFill>
                <a:latin typeface="Times New Roman"/>
                <a:cs typeface="Times New Roman"/>
              </a:rPr>
              <a:t>prices</a:t>
            </a:r>
            <a:r>
              <a:rPr sz="3200" b="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40" dirty="0">
                <a:solidFill>
                  <a:srgbClr val="000000"/>
                </a:solidFill>
                <a:latin typeface="Times New Roman"/>
                <a:cs typeface="Times New Roman"/>
              </a:rPr>
              <a:t>implies</a:t>
            </a:r>
            <a:r>
              <a:rPr sz="3200" b="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8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45" dirty="0">
                <a:solidFill>
                  <a:srgbClr val="000000"/>
                </a:solidFill>
                <a:latin typeface="Times New Roman"/>
                <a:cs typeface="Times New Roman"/>
              </a:rPr>
              <a:t>decrease  </a:t>
            </a:r>
            <a:r>
              <a:rPr sz="3200" b="0" spc="150" dirty="0">
                <a:solidFill>
                  <a:srgbClr val="000000"/>
                </a:solidFill>
                <a:latin typeface="Times New Roman"/>
                <a:cs typeface="Times New Roman"/>
              </a:rPr>
              <a:t>in </a:t>
            </a:r>
            <a:r>
              <a:rPr sz="3200" b="0" spc="175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3200" b="0" spc="185" dirty="0">
                <a:solidFill>
                  <a:srgbClr val="000000"/>
                </a:solidFill>
                <a:latin typeface="Times New Roman"/>
                <a:cs typeface="Times New Roman"/>
              </a:rPr>
              <a:t>purchasing </a:t>
            </a:r>
            <a:r>
              <a:rPr sz="3200" b="0" spc="215" dirty="0">
                <a:solidFill>
                  <a:srgbClr val="000000"/>
                </a:solidFill>
                <a:latin typeface="Times New Roman"/>
                <a:cs typeface="Times New Roman"/>
              </a:rPr>
              <a:t>power </a:t>
            </a:r>
            <a:r>
              <a:rPr sz="3200" b="0" spc="75" dirty="0">
                <a:solidFill>
                  <a:srgbClr val="000000"/>
                </a:solidFill>
                <a:latin typeface="Times New Roman"/>
                <a:cs typeface="Times New Roman"/>
              </a:rPr>
              <a:t>of </a:t>
            </a:r>
            <a:r>
              <a:rPr sz="3200" b="0" spc="17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3200" b="0" spc="100" dirty="0">
                <a:solidFill>
                  <a:srgbClr val="000000"/>
                </a:solidFill>
                <a:latin typeface="Times New Roman"/>
                <a:cs typeface="Times New Roman"/>
              </a:rPr>
              <a:t>currency. </a:t>
            </a:r>
            <a:r>
              <a:rPr sz="3200" b="0" spc="150" dirty="0">
                <a:solidFill>
                  <a:srgbClr val="000000"/>
                </a:solidFill>
                <a:latin typeface="Times New Roman"/>
                <a:cs typeface="Times New Roman"/>
              </a:rPr>
              <a:t>That </a:t>
            </a:r>
            <a:r>
              <a:rPr sz="3200" b="0" spc="45" dirty="0">
                <a:solidFill>
                  <a:srgbClr val="000000"/>
                </a:solidFill>
                <a:latin typeface="Times New Roman"/>
                <a:cs typeface="Times New Roman"/>
              </a:rPr>
              <a:t>is, </a:t>
            </a:r>
            <a:r>
              <a:rPr sz="3200" b="0" spc="250" dirty="0">
                <a:solidFill>
                  <a:srgbClr val="000000"/>
                </a:solidFill>
                <a:latin typeface="Times New Roman"/>
                <a:cs typeface="Times New Roman"/>
              </a:rPr>
              <a:t>when </a:t>
            </a:r>
            <a:r>
              <a:rPr sz="3200" b="0" spc="170" dirty="0">
                <a:solidFill>
                  <a:srgbClr val="000000"/>
                </a:solidFill>
                <a:latin typeface="Times New Roman"/>
                <a:cs typeface="Times New Roman"/>
              </a:rPr>
              <a:t>the  </a:t>
            </a:r>
            <a:r>
              <a:rPr sz="3200" b="0" spc="150" dirty="0">
                <a:solidFill>
                  <a:srgbClr val="000000"/>
                </a:solidFill>
                <a:latin typeface="Times New Roman"/>
                <a:cs typeface="Times New Roman"/>
              </a:rPr>
              <a:t>general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90" dirty="0">
                <a:solidFill>
                  <a:srgbClr val="000000"/>
                </a:solidFill>
                <a:latin typeface="Times New Roman"/>
                <a:cs typeface="Times New Roman"/>
              </a:rPr>
              <a:t>level</a:t>
            </a: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75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25" dirty="0">
                <a:solidFill>
                  <a:srgbClr val="000000"/>
                </a:solidFill>
                <a:latin typeface="Times New Roman"/>
                <a:cs typeface="Times New Roman"/>
              </a:rPr>
              <a:t>prices</a:t>
            </a:r>
            <a:r>
              <a:rPr sz="32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90" dirty="0">
                <a:solidFill>
                  <a:srgbClr val="000000"/>
                </a:solidFill>
                <a:latin typeface="Times New Roman"/>
                <a:cs typeface="Times New Roman"/>
              </a:rPr>
              <a:t>rises,</a:t>
            </a:r>
            <a:r>
              <a:rPr sz="32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40" dirty="0">
                <a:solidFill>
                  <a:srgbClr val="000000"/>
                </a:solidFill>
                <a:latin typeface="Times New Roman"/>
                <a:cs typeface="Times New Roman"/>
              </a:rPr>
              <a:t>each</a:t>
            </a:r>
            <a:r>
              <a:rPr sz="3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95" dirty="0">
                <a:solidFill>
                  <a:srgbClr val="000000"/>
                </a:solidFill>
                <a:latin typeface="Times New Roman"/>
                <a:cs typeface="Times New Roman"/>
              </a:rPr>
              <a:t>monetary</a:t>
            </a:r>
            <a:r>
              <a:rPr sz="3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95" dirty="0">
                <a:solidFill>
                  <a:srgbClr val="000000"/>
                </a:solidFill>
                <a:latin typeface="Times New Roman"/>
                <a:cs typeface="Times New Roman"/>
              </a:rPr>
              <a:t>unit</a:t>
            </a: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95" dirty="0">
                <a:solidFill>
                  <a:srgbClr val="000000"/>
                </a:solidFill>
                <a:latin typeface="Times New Roman"/>
                <a:cs typeface="Times New Roman"/>
              </a:rPr>
              <a:t>buys</a:t>
            </a:r>
            <a:r>
              <a:rPr sz="32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45" dirty="0">
                <a:solidFill>
                  <a:srgbClr val="000000"/>
                </a:solidFill>
                <a:latin typeface="Times New Roman"/>
                <a:cs typeface="Times New Roman"/>
              </a:rPr>
              <a:t>fewer  </a:t>
            </a:r>
            <a:r>
              <a:rPr sz="3200" b="0" spc="185" dirty="0">
                <a:solidFill>
                  <a:srgbClr val="000000"/>
                </a:solidFill>
                <a:latin typeface="Times New Roman"/>
                <a:cs typeface="Times New Roman"/>
              </a:rPr>
              <a:t>goods </a:t>
            </a:r>
            <a:r>
              <a:rPr sz="3200" b="0" spc="265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3200" b="0" spc="-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00" dirty="0">
                <a:solidFill>
                  <a:srgbClr val="000000"/>
                </a:solidFill>
                <a:latin typeface="Times New Roman"/>
                <a:cs typeface="Times New Roman"/>
              </a:rPr>
              <a:t>services.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81629" y="843229"/>
            <a:ext cx="6436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40" dirty="0"/>
              <a:t>General </a:t>
            </a:r>
            <a:r>
              <a:rPr sz="4400" spc="-229" dirty="0"/>
              <a:t>effects </a:t>
            </a:r>
            <a:r>
              <a:rPr sz="4400" spc="-120" dirty="0"/>
              <a:t>of</a:t>
            </a:r>
            <a:r>
              <a:rPr sz="4400" spc="-660" dirty="0"/>
              <a:t> </a:t>
            </a:r>
            <a:r>
              <a:rPr sz="4400" spc="-165" dirty="0"/>
              <a:t>inflation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88340" y="2435479"/>
            <a:ext cx="9401810" cy="283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9405" indent="-306705">
              <a:lnSpc>
                <a:spcPct val="100000"/>
              </a:lnSpc>
              <a:spcBef>
                <a:spcPts val="105"/>
              </a:spcBef>
              <a:buClr>
                <a:srgbClr val="C0CF39"/>
              </a:buClr>
              <a:buSzPct val="90625"/>
              <a:buFont typeface="Wingdings"/>
              <a:buChar char=""/>
              <a:tabLst>
                <a:tab pos="320040" algn="l"/>
              </a:tabLst>
            </a:pPr>
            <a:r>
              <a:rPr sz="3200" spc="170" dirty="0">
                <a:latin typeface="Times New Roman"/>
                <a:cs typeface="Times New Roman"/>
              </a:rPr>
              <a:t>Purchasing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145" dirty="0">
                <a:latin typeface="Times New Roman"/>
                <a:cs typeface="Times New Roman"/>
              </a:rPr>
              <a:t>power.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0CF39"/>
              </a:buClr>
              <a:buFont typeface="Wingdings"/>
              <a:buChar char=""/>
            </a:pPr>
            <a:endParaRPr sz="4650">
              <a:latin typeface="Times New Roman"/>
              <a:cs typeface="Times New Roman"/>
            </a:endParaRPr>
          </a:p>
          <a:p>
            <a:pPr marL="319405" indent="-306705">
              <a:lnSpc>
                <a:spcPct val="100000"/>
              </a:lnSpc>
              <a:buClr>
                <a:srgbClr val="C0CF39"/>
              </a:buClr>
              <a:buSzPct val="90625"/>
              <a:buFont typeface="Wingdings"/>
              <a:buChar char=""/>
              <a:tabLst>
                <a:tab pos="320040" algn="l"/>
              </a:tabLst>
            </a:pPr>
            <a:r>
              <a:rPr sz="3200" spc="180" dirty="0">
                <a:latin typeface="Times New Roman"/>
                <a:cs typeface="Times New Roman"/>
              </a:rPr>
              <a:t>Uneven </a:t>
            </a:r>
            <a:r>
              <a:rPr sz="3200" spc="65" dirty="0">
                <a:latin typeface="Times New Roman"/>
                <a:cs typeface="Times New Roman"/>
              </a:rPr>
              <a:t>effect </a:t>
            </a:r>
            <a:r>
              <a:rPr sz="3200" spc="165" dirty="0">
                <a:latin typeface="Times New Roman"/>
                <a:cs typeface="Times New Roman"/>
              </a:rPr>
              <a:t>distribution </a:t>
            </a:r>
            <a:r>
              <a:rPr sz="3200" spc="75" dirty="0">
                <a:latin typeface="Times New Roman"/>
                <a:cs typeface="Times New Roman"/>
              </a:rPr>
              <a:t>of </a:t>
            </a:r>
            <a:r>
              <a:rPr sz="3200" spc="125" dirty="0">
                <a:latin typeface="Times New Roman"/>
                <a:cs typeface="Times New Roman"/>
              </a:rPr>
              <a:t>inflation </a:t>
            </a:r>
            <a:r>
              <a:rPr sz="3200" spc="150" dirty="0">
                <a:latin typeface="Times New Roman"/>
                <a:cs typeface="Times New Roman"/>
              </a:rPr>
              <a:t>in</a:t>
            </a:r>
            <a:r>
              <a:rPr sz="3200" spc="-555" dirty="0">
                <a:latin typeface="Times New Roman"/>
                <a:cs typeface="Times New Roman"/>
              </a:rPr>
              <a:t> </a:t>
            </a:r>
            <a:r>
              <a:rPr sz="3200" spc="105" dirty="0">
                <a:latin typeface="Times New Roman"/>
                <a:cs typeface="Times New Roman"/>
              </a:rPr>
              <a:t>economy.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0CF39"/>
              </a:buClr>
              <a:buFont typeface="Wingdings"/>
              <a:buChar char=""/>
            </a:pPr>
            <a:endParaRPr sz="4500">
              <a:latin typeface="Times New Roman"/>
              <a:cs typeface="Times New Roman"/>
            </a:endParaRPr>
          </a:p>
          <a:p>
            <a:pPr marL="319405" indent="-306705">
              <a:lnSpc>
                <a:spcPct val="100000"/>
              </a:lnSpc>
              <a:buClr>
                <a:srgbClr val="C0CF39"/>
              </a:buClr>
              <a:buSzPct val="90625"/>
              <a:buFont typeface="Wingdings"/>
              <a:buChar char=""/>
              <a:tabLst>
                <a:tab pos="320040" algn="l"/>
              </a:tabLst>
            </a:pPr>
            <a:r>
              <a:rPr sz="3200" spc="45" dirty="0">
                <a:latin typeface="Times New Roman"/>
                <a:cs typeface="Times New Roman"/>
              </a:rPr>
              <a:t>Effect </a:t>
            </a:r>
            <a:r>
              <a:rPr sz="3200" spc="204" dirty="0">
                <a:latin typeface="Times New Roman"/>
                <a:cs typeface="Times New Roman"/>
              </a:rPr>
              <a:t>on </a:t>
            </a:r>
            <a:r>
              <a:rPr sz="3200" spc="130" dirty="0">
                <a:latin typeface="Times New Roman"/>
                <a:cs typeface="Times New Roman"/>
              </a:rPr>
              <a:t>real</a:t>
            </a:r>
            <a:r>
              <a:rPr sz="3200" spc="-265" dirty="0">
                <a:latin typeface="Times New Roman"/>
                <a:cs typeface="Times New Roman"/>
              </a:rPr>
              <a:t> </a:t>
            </a:r>
            <a:r>
              <a:rPr sz="3200" spc="130" dirty="0">
                <a:latin typeface="Times New Roman"/>
                <a:cs typeface="Times New Roman"/>
              </a:rPr>
              <a:t>value.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3238" y="843229"/>
            <a:ext cx="6612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28850" algn="l"/>
              </a:tabLst>
            </a:pPr>
            <a:r>
              <a:rPr sz="4400" spc="-270" dirty="0"/>
              <a:t>Positive	</a:t>
            </a:r>
            <a:r>
              <a:rPr sz="4400" spc="-235" dirty="0"/>
              <a:t>effects </a:t>
            </a:r>
            <a:r>
              <a:rPr sz="4400" spc="-120" dirty="0"/>
              <a:t>of</a:t>
            </a:r>
            <a:r>
              <a:rPr sz="4400" spc="-10" dirty="0"/>
              <a:t> </a:t>
            </a:r>
            <a:r>
              <a:rPr sz="4400" spc="-165" dirty="0"/>
              <a:t>inflation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88340" y="2574163"/>
            <a:ext cx="6043930" cy="320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00"/>
              </a:spcBef>
              <a:buClr>
                <a:srgbClr val="C0CF39"/>
              </a:buClr>
              <a:buSzPct val="91666"/>
              <a:buFont typeface="Wingdings"/>
              <a:buChar char=""/>
              <a:tabLst>
                <a:tab pos="358775" algn="l"/>
                <a:tab pos="3408679" algn="l"/>
              </a:tabLst>
            </a:pPr>
            <a:r>
              <a:rPr sz="3600" spc="165" dirty="0">
                <a:latin typeface="Times New Roman"/>
                <a:cs typeface="Times New Roman"/>
              </a:rPr>
              <a:t>Labo</a:t>
            </a:r>
            <a:r>
              <a:rPr sz="3600" spc="110" dirty="0">
                <a:latin typeface="Times New Roman"/>
                <a:cs typeface="Times New Roman"/>
              </a:rPr>
              <a:t>r</a:t>
            </a:r>
            <a:r>
              <a:rPr sz="3600" dirty="0">
                <a:latin typeface="Times New Roman"/>
                <a:cs typeface="Times New Roman"/>
              </a:rPr>
              <a:t>-</a:t>
            </a:r>
            <a:r>
              <a:rPr sz="3600" spc="229" dirty="0">
                <a:latin typeface="Times New Roman"/>
                <a:cs typeface="Times New Roman"/>
              </a:rPr>
              <a:t>mark</a:t>
            </a:r>
            <a:r>
              <a:rPr sz="3600" spc="210" dirty="0">
                <a:latin typeface="Times New Roman"/>
                <a:cs typeface="Times New Roman"/>
              </a:rPr>
              <a:t>e</a:t>
            </a:r>
            <a:r>
              <a:rPr sz="3600" spc="170" dirty="0">
                <a:latin typeface="Times New Roman"/>
                <a:cs typeface="Times New Roman"/>
              </a:rPr>
              <a:t>t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200" dirty="0">
                <a:latin typeface="Times New Roman"/>
                <a:cs typeface="Times New Roman"/>
              </a:rPr>
              <a:t>adjustment</a:t>
            </a:r>
            <a:r>
              <a:rPr sz="3600" spc="185" dirty="0">
                <a:latin typeface="Times New Roman"/>
                <a:cs typeface="Times New Roman"/>
              </a:rPr>
              <a:t>s</a:t>
            </a:r>
            <a:r>
              <a:rPr sz="3600" spc="25" dirty="0">
                <a:latin typeface="Arial Black"/>
                <a:cs typeface="Arial Black"/>
              </a:rPr>
              <a:t>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0CF39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buClr>
                <a:srgbClr val="C0CF39"/>
              </a:buClr>
              <a:buSzPct val="91666"/>
              <a:buFont typeface="Wingdings"/>
              <a:buChar char=""/>
              <a:tabLst>
                <a:tab pos="358775" algn="l"/>
              </a:tabLst>
            </a:pPr>
            <a:r>
              <a:rPr sz="3600" spc="175" dirty="0">
                <a:latin typeface="Times New Roman"/>
                <a:cs typeface="Times New Roman"/>
              </a:rPr>
              <a:t>Room </a:t>
            </a:r>
            <a:r>
              <a:rPr sz="3600" spc="165" dirty="0">
                <a:latin typeface="Times New Roman"/>
                <a:cs typeface="Times New Roman"/>
              </a:rPr>
              <a:t>to</a:t>
            </a:r>
            <a:r>
              <a:rPr sz="3600" spc="-204" dirty="0">
                <a:latin typeface="Times New Roman"/>
                <a:cs typeface="Times New Roman"/>
              </a:rPr>
              <a:t> </a:t>
            </a:r>
            <a:r>
              <a:rPr sz="3600" spc="215" dirty="0">
                <a:latin typeface="Times New Roman"/>
                <a:cs typeface="Times New Roman"/>
              </a:rPr>
              <a:t>maneuver</a:t>
            </a:r>
            <a:r>
              <a:rPr sz="3600" spc="215" dirty="0">
                <a:latin typeface="Arial Black"/>
                <a:cs typeface="Arial Black"/>
              </a:rPr>
              <a:t>.</a:t>
            </a:r>
            <a:endParaRPr sz="3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C0CF39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8140" indent="-345440">
              <a:lnSpc>
                <a:spcPct val="100000"/>
              </a:lnSpc>
              <a:buClr>
                <a:srgbClr val="C0CF39"/>
              </a:buClr>
              <a:buSzPct val="91666"/>
              <a:buFont typeface="Wingdings"/>
              <a:buChar char=""/>
              <a:tabLst>
                <a:tab pos="358775" algn="l"/>
              </a:tabLst>
            </a:pPr>
            <a:r>
              <a:rPr sz="3600" spc="145" dirty="0">
                <a:latin typeface="Times New Roman"/>
                <a:cs typeface="Times New Roman"/>
              </a:rPr>
              <a:t>Mundell-Tobin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effect.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24657" y="565150"/>
            <a:ext cx="67487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45" dirty="0"/>
              <a:t>Negetive </a:t>
            </a:r>
            <a:r>
              <a:rPr sz="4400" spc="-235" dirty="0"/>
              <a:t>effects </a:t>
            </a:r>
            <a:r>
              <a:rPr sz="4400" spc="-114" dirty="0"/>
              <a:t>of</a:t>
            </a:r>
            <a:r>
              <a:rPr sz="4400" spc="225" dirty="0"/>
              <a:t> </a:t>
            </a:r>
            <a:r>
              <a:rPr sz="4400" spc="-165" dirty="0"/>
              <a:t>inflation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88340" y="1778889"/>
            <a:ext cx="4041775" cy="455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930" indent="-316230">
              <a:lnSpc>
                <a:spcPct val="100000"/>
              </a:lnSpc>
              <a:spcBef>
                <a:spcPts val="100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29565" algn="l"/>
              </a:tabLst>
            </a:pPr>
            <a:r>
              <a:rPr sz="3300" spc="175" dirty="0">
                <a:latin typeface="Times New Roman"/>
                <a:cs typeface="Times New Roman"/>
              </a:rPr>
              <a:t>Cost-push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inflation.</a:t>
            </a:r>
            <a:endParaRPr sz="3300">
              <a:latin typeface="Times New Roman"/>
              <a:cs typeface="Times New Roman"/>
            </a:endParaRPr>
          </a:p>
          <a:p>
            <a:pPr marL="329565" indent="-316865">
              <a:lnSpc>
                <a:spcPct val="100000"/>
              </a:lnSpc>
              <a:spcBef>
                <a:spcPts val="2375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30200" algn="l"/>
              </a:tabLst>
            </a:pPr>
            <a:r>
              <a:rPr sz="3300" spc="195" dirty="0">
                <a:latin typeface="Times New Roman"/>
                <a:cs typeface="Times New Roman"/>
              </a:rPr>
              <a:t>Hoarding</a:t>
            </a:r>
            <a:r>
              <a:rPr sz="3300" spc="195" dirty="0">
                <a:latin typeface="Arial Black"/>
                <a:cs typeface="Arial Black"/>
              </a:rPr>
              <a:t>.</a:t>
            </a:r>
            <a:endParaRPr sz="3300">
              <a:latin typeface="Arial Black"/>
              <a:cs typeface="Arial Black"/>
            </a:endParaRPr>
          </a:p>
          <a:p>
            <a:pPr marL="328930" indent="-316230">
              <a:lnSpc>
                <a:spcPct val="100000"/>
              </a:lnSpc>
              <a:spcBef>
                <a:spcPts val="2380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29565" algn="l"/>
              </a:tabLst>
            </a:pPr>
            <a:r>
              <a:rPr sz="3300" spc="155" dirty="0">
                <a:latin typeface="Times New Roman"/>
                <a:cs typeface="Times New Roman"/>
              </a:rPr>
              <a:t>Hyperinflation</a:t>
            </a:r>
            <a:r>
              <a:rPr sz="3300" spc="155" dirty="0">
                <a:latin typeface="Arial Black"/>
                <a:cs typeface="Arial Black"/>
              </a:rPr>
              <a:t>.</a:t>
            </a:r>
            <a:endParaRPr sz="3300">
              <a:latin typeface="Arial Black"/>
              <a:cs typeface="Arial Black"/>
            </a:endParaRPr>
          </a:p>
          <a:p>
            <a:pPr marL="329565" indent="-316865">
              <a:lnSpc>
                <a:spcPct val="100000"/>
              </a:lnSpc>
              <a:spcBef>
                <a:spcPts val="2375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30200" algn="l"/>
                <a:tab pos="2109470" algn="l"/>
              </a:tabLst>
            </a:pPr>
            <a:r>
              <a:rPr sz="3300" spc="110" dirty="0">
                <a:latin typeface="Times New Roman"/>
                <a:cs typeface="Times New Roman"/>
              </a:rPr>
              <a:t>Allocate	</a:t>
            </a:r>
            <a:r>
              <a:rPr sz="3300" spc="70" dirty="0">
                <a:latin typeface="Times New Roman"/>
                <a:cs typeface="Times New Roman"/>
              </a:rPr>
              <a:t>efficiency</a:t>
            </a:r>
            <a:r>
              <a:rPr sz="3300" spc="70" dirty="0">
                <a:latin typeface="Arial Black"/>
                <a:cs typeface="Arial Black"/>
              </a:rPr>
              <a:t>.</a:t>
            </a:r>
            <a:endParaRPr sz="3300">
              <a:latin typeface="Arial Black"/>
              <a:cs typeface="Arial Black"/>
            </a:endParaRPr>
          </a:p>
          <a:p>
            <a:pPr marL="328930" indent="-316230">
              <a:lnSpc>
                <a:spcPct val="100000"/>
              </a:lnSpc>
              <a:spcBef>
                <a:spcPts val="2375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29565" algn="l"/>
                <a:tab pos="1472565" algn="l"/>
                <a:tab pos="3001645" algn="l"/>
              </a:tabLst>
            </a:pPr>
            <a:r>
              <a:rPr sz="3300" spc="105" dirty="0">
                <a:latin typeface="Times New Roman"/>
                <a:cs typeface="Times New Roman"/>
              </a:rPr>
              <a:t>Shoe	</a:t>
            </a:r>
            <a:r>
              <a:rPr sz="3300" spc="150" dirty="0">
                <a:latin typeface="Times New Roman"/>
                <a:cs typeface="Times New Roman"/>
              </a:rPr>
              <a:t>leather	</a:t>
            </a:r>
            <a:r>
              <a:rPr sz="3300" spc="90" dirty="0">
                <a:latin typeface="Times New Roman"/>
                <a:cs typeface="Times New Roman"/>
              </a:rPr>
              <a:t>cost</a:t>
            </a:r>
            <a:r>
              <a:rPr sz="3300" spc="90" dirty="0">
                <a:latin typeface="Arial Black"/>
                <a:cs typeface="Arial Black"/>
              </a:rPr>
              <a:t>.</a:t>
            </a:r>
            <a:endParaRPr sz="3300">
              <a:latin typeface="Arial Black"/>
              <a:cs typeface="Arial Black"/>
            </a:endParaRPr>
          </a:p>
          <a:p>
            <a:pPr marL="329565" indent="-316865">
              <a:lnSpc>
                <a:spcPct val="100000"/>
              </a:lnSpc>
              <a:spcBef>
                <a:spcPts val="2380"/>
              </a:spcBef>
              <a:buClr>
                <a:srgbClr val="C0CF39"/>
              </a:buClr>
              <a:buSzPct val="90909"/>
              <a:buFont typeface="Wingdings"/>
              <a:buChar char=""/>
              <a:tabLst>
                <a:tab pos="330200" algn="l"/>
                <a:tab pos="1671955" algn="l"/>
              </a:tabLst>
            </a:pPr>
            <a:r>
              <a:rPr sz="3300" spc="229" dirty="0">
                <a:latin typeface="Times New Roman"/>
                <a:cs typeface="Times New Roman"/>
              </a:rPr>
              <a:t>Menu	</a:t>
            </a:r>
            <a:r>
              <a:rPr sz="3300" spc="95" dirty="0">
                <a:latin typeface="Times New Roman"/>
                <a:cs typeface="Times New Roman"/>
              </a:rPr>
              <a:t>costs</a:t>
            </a:r>
            <a:r>
              <a:rPr sz="3300" spc="95" dirty="0">
                <a:latin typeface="Arial Black"/>
                <a:cs typeface="Arial Black"/>
              </a:rPr>
              <a:t>.</a:t>
            </a:r>
            <a:endParaRPr sz="3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693801"/>
            <a:ext cx="88576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5" dirty="0" smtClean="0"/>
              <a:t>CONTROL</a:t>
            </a:r>
            <a:r>
              <a:rPr lang="en-US" sz="3600" spc="-285" dirty="0" smtClean="0"/>
              <a:t> </a:t>
            </a:r>
            <a:r>
              <a:rPr sz="3600" spc="-285" dirty="0" smtClean="0"/>
              <a:t> </a:t>
            </a:r>
            <a:r>
              <a:rPr sz="3600" spc="-215" dirty="0"/>
              <a:t>MECHANISMS </a:t>
            </a:r>
            <a:r>
              <a:rPr sz="3600" spc="-345" dirty="0"/>
              <a:t>FOR </a:t>
            </a:r>
            <a:r>
              <a:rPr lang="en-US" sz="3600" spc="-345" dirty="0" smtClean="0"/>
              <a:t> </a:t>
            </a:r>
            <a:r>
              <a:rPr sz="3600" spc="-204" dirty="0" smtClean="0"/>
              <a:t>INFLATION</a:t>
            </a:r>
            <a:r>
              <a:rPr sz="3600" spc="-254" dirty="0" smtClean="0"/>
              <a:t> </a:t>
            </a:r>
            <a:r>
              <a:rPr sz="3600" spc="20" dirty="0"/>
              <a:t>IN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596900" y="1242821"/>
            <a:ext cx="4327525" cy="390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5" dirty="0">
                <a:solidFill>
                  <a:srgbClr val="455F51"/>
                </a:solidFill>
                <a:latin typeface="Arial"/>
                <a:cs typeface="Arial"/>
              </a:rPr>
              <a:t>BANGLADESH:</a:t>
            </a:r>
            <a:endParaRPr sz="3600" dirty="0">
              <a:latin typeface="Arial"/>
              <a:cs typeface="Arial"/>
            </a:endParaRPr>
          </a:p>
          <a:p>
            <a:pPr marL="390525" indent="-286385">
              <a:lnSpc>
                <a:spcPct val="100000"/>
              </a:lnSpc>
              <a:spcBef>
                <a:spcPts val="4130"/>
              </a:spcBef>
              <a:buClr>
                <a:srgbClr val="C0CF39"/>
              </a:buClr>
              <a:buSzPct val="94642"/>
              <a:buFont typeface="Arial"/>
              <a:buChar char="•"/>
              <a:tabLst>
                <a:tab pos="390525" algn="l"/>
                <a:tab pos="391160" algn="l"/>
                <a:tab pos="1460500" algn="l"/>
              </a:tabLst>
            </a:pPr>
            <a:r>
              <a:rPr sz="2800" b="1" spc="60" dirty="0">
                <a:latin typeface="Times New Roman"/>
                <a:cs typeface="Times New Roman"/>
              </a:rPr>
              <a:t>Short	</a:t>
            </a:r>
            <a:r>
              <a:rPr sz="2800" b="1" spc="35" dirty="0">
                <a:latin typeface="Times New Roman"/>
                <a:cs typeface="Times New Roman"/>
              </a:rPr>
              <a:t>term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120" dirty="0">
                <a:latin typeface="Times New Roman"/>
                <a:cs typeface="Times New Roman"/>
              </a:rPr>
              <a:t>mechanisms</a:t>
            </a:r>
            <a:endParaRPr sz="2800" dirty="0">
              <a:latin typeface="Times New Roman"/>
              <a:cs typeface="Times New Roman"/>
            </a:endParaRPr>
          </a:p>
          <a:p>
            <a:pPr marL="619125" indent="-514984">
              <a:lnSpc>
                <a:spcPct val="100000"/>
              </a:lnSpc>
              <a:spcBef>
                <a:spcPts val="630"/>
              </a:spcBef>
              <a:buClr>
                <a:srgbClr val="C0CF39"/>
              </a:buClr>
              <a:buSzPct val="94230"/>
              <a:buAutoNum type="alphaLcParenR"/>
              <a:tabLst>
                <a:tab pos="619125" algn="l"/>
                <a:tab pos="619760" algn="l"/>
              </a:tabLst>
            </a:pPr>
            <a:r>
              <a:rPr sz="2600" spc="140" dirty="0">
                <a:latin typeface="Times New Roman"/>
                <a:cs typeface="Times New Roman"/>
              </a:rPr>
              <a:t>Monetary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Times New Roman"/>
                <a:cs typeface="Times New Roman"/>
              </a:rPr>
              <a:t>policy</a:t>
            </a:r>
            <a:endParaRPr sz="2600" dirty="0">
              <a:latin typeface="Times New Roman"/>
              <a:cs typeface="Times New Roman"/>
            </a:endParaRPr>
          </a:p>
          <a:p>
            <a:pPr marL="619125" indent="-514984">
              <a:lnSpc>
                <a:spcPct val="100000"/>
              </a:lnSpc>
              <a:spcBef>
                <a:spcPts val="630"/>
              </a:spcBef>
              <a:buClr>
                <a:srgbClr val="C0CF39"/>
              </a:buClr>
              <a:buSzPct val="94230"/>
              <a:buAutoNum type="alphaLcParenR"/>
              <a:tabLst>
                <a:tab pos="619125" algn="l"/>
                <a:tab pos="619760" algn="l"/>
              </a:tabLst>
            </a:pPr>
            <a:r>
              <a:rPr sz="2600" spc="45" dirty="0">
                <a:latin typeface="Times New Roman"/>
                <a:cs typeface="Times New Roman"/>
              </a:rPr>
              <a:t>Fiscal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95" dirty="0">
                <a:latin typeface="Times New Roman"/>
                <a:cs typeface="Times New Roman"/>
              </a:rPr>
              <a:t>policy</a:t>
            </a:r>
            <a:endParaRPr sz="2600" dirty="0">
              <a:latin typeface="Times New Roman"/>
              <a:cs typeface="Times New Roman"/>
            </a:endParaRPr>
          </a:p>
          <a:p>
            <a:pPr marL="1273810" lvl="1" indent="-261620">
              <a:lnSpc>
                <a:spcPct val="100000"/>
              </a:lnSpc>
              <a:spcBef>
                <a:spcPts val="620"/>
              </a:spcBef>
              <a:buAutoNum type="romanLcPeriod"/>
              <a:tabLst>
                <a:tab pos="1274445" algn="l"/>
              </a:tabLst>
            </a:pPr>
            <a:r>
              <a:rPr sz="2600" spc="90" dirty="0">
                <a:latin typeface="Times New Roman"/>
                <a:cs typeface="Times New Roman"/>
              </a:rPr>
              <a:t>Direct </a:t>
            </a:r>
            <a:r>
              <a:rPr sz="2600" spc="100" dirty="0">
                <a:latin typeface="Times New Roman"/>
                <a:cs typeface="Times New Roman"/>
              </a:rPr>
              <a:t>tax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100" dirty="0">
                <a:latin typeface="Times New Roman"/>
                <a:cs typeface="Times New Roman"/>
              </a:rPr>
              <a:t>increase</a:t>
            </a:r>
            <a:endParaRPr sz="2600" dirty="0">
              <a:latin typeface="Times New Roman"/>
              <a:cs typeface="Times New Roman"/>
            </a:endParaRPr>
          </a:p>
          <a:p>
            <a:pPr marL="1287780" lvl="1" indent="-357505">
              <a:lnSpc>
                <a:spcPct val="100000"/>
              </a:lnSpc>
              <a:spcBef>
                <a:spcPts val="625"/>
              </a:spcBef>
              <a:buAutoNum type="romanLcPeriod"/>
              <a:tabLst>
                <a:tab pos="1288415" algn="l"/>
              </a:tabLst>
            </a:pPr>
            <a:r>
              <a:rPr sz="2600" spc="100" dirty="0">
                <a:latin typeface="Times New Roman"/>
                <a:cs typeface="Times New Roman"/>
              </a:rPr>
              <a:t>Decrease </a:t>
            </a:r>
            <a:r>
              <a:rPr sz="2600" spc="120" dirty="0">
                <a:latin typeface="Times New Roman"/>
                <a:cs typeface="Times New Roman"/>
              </a:rPr>
              <a:t>in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Times New Roman"/>
                <a:cs typeface="Times New Roman"/>
              </a:rPr>
              <a:t>PSNCR</a:t>
            </a:r>
            <a:endParaRPr sz="2600" dirty="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630"/>
              </a:spcBef>
              <a:tabLst>
                <a:tab pos="619125" algn="l"/>
              </a:tabLst>
            </a:pPr>
            <a:r>
              <a:rPr sz="2450" i="1" spc="-70" dirty="0">
                <a:solidFill>
                  <a:srgbClr val="C0CF39"/>
                </a:solidFill>
                <a:latin typeface="Times New Roman"/>
                <a:cs typeface="Times New Roman"/>
              </a:rPr>
              <a:t>a)	</a:t>
            </a:r>
            <a:r>
              <a:rPr sz="2600" i="1" spc="-5" dirty="0">
                <a:latin typeface="Times New Roman"/>
                <a:cs typeface="Times New Roman"/>
              </a:rPr>
              <a:t>Direct </a:t>
            </a:r>
            <a:r>
              <a:rPr sz="2600" i="1" spc="-40" dirty="0">
                <a:latin typeface="Times New Roman"/>
                <a:cs typeface="Times New Roman"/>
              </a:rPr>
              <a:t>wage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controls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0" y="2363723"/>
            <a:ext cx="4758055" cy="1039494"/>
          </a:xfrm>
          <a:prstGeom prst="rect">
            <a:avLst/>
          </a:prstGeom>
          <a:solidFill>
            <a:srgbClr val="FFFFFF"/>
          </a:solidFill>
          <a:ln w="9144">
            <a:solidFill>
              <a:srgbClr val="E2DED1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78460" indent="-286385">
              <a:lnSpc>
                <a:spcPct val="100000"/>
              </a:lnSpc>
              <a:spcBef>
                <a:spcPts val="175"/>
              </a:spcBef>
              <a:buClr>
                <a:srgbClr val="C0CF39"/>
              </a:buClr>
              <a:buSzPct val="94642"/>
              <a:buFont typeface="Arial"/>
              <a:buChar char="•"/>
              <a:tabLst>
                <a:tab pos="378460" algn="l"/>
                <a:tab pos="379095" algn="l"/>
                <a:tab pos="1384300" algn="l"/>
              </a:tabLst>
            </a:pPr>
            <a:r>
              <a:rPr sz="2800" b="1" spc="70" dirty="0">
                <a:latin typeface="Times New Roman"/>
                <a:cs typeface="Times New Roman"/>
              </a:rPr>
              <a:t>Long	</a:t>
            </a:r>
            <a:r>
              <a:rPr sz="2800" b="1" spc="35" dirty="0">
                <a:latin typeface="Times New Roman"/>
                <a:cs typeface="Times New Roman"/>
              </a:rPr>
              <a:t>term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114" dirty="0">
                <a:latin typeface="Times New Roman"/>
                <a:cs typeface="Times New Roman"/>
              </a:rPr>
              <a:t>mechanisms</a:t>
            </a:r>
            <a:endParaRPr sz="28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670"/>
              </a:spcBef>
              <a:tabLst>
                <a:tab pos="607060" algn="l"/>
              </a:tabLst>
            </a:pPr>
            <a:r>
              <a:rPr sz="2650" spc="75" dirty="0">
                <a:solidFill>
                  <a:srgbClr val="C0CF39"/>
                </a:solidFill>
                <a:latin typeface="Times New Roman"/>
                <a:cs typeface="Times New Roman"/>
              </a:rPr>
              <a:t>a)	</a:t>
            </a:r>
            <a:r>
              <a:rPr sz="2800" spc="155" dirty="0">
                <a:latin typeface="Times New Roman"/>
                <a:cs typeface="Times New Roman"/>
              </a:rPr>
              <a:t>Supply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6939" y="2023872"/>
            <a:ext cx="7738871" cy="4549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1177" y="860806"/>
            <a:ext cx="811657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0" dirty="0"/>
              <a:t>Topic: </a:t>
            </a:r>
            <a:r>
              <a:rPr spc="-180" dirty="0"/>
              <a:t>Inflation </a:t>
            </a:r>
            <a:r>
              <a:rPr spc="-204" dirty="0"/>
              <a:t>in</a:t>
            </a:r>
            <a:r>
              <a:rPr spc="130" dirty="0"/>
              <a:t> </a:t>
            </a:r>
            <a:r>
              <a:rPr spc="-330" dirty="0"/>
              <a:t>Bangladesh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4747" y="420355"/>
            <a:ext cx="1038987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-350" dirty="0">
                <a:latin typeface="Arial"/>
                <a:cs typeface="Arial"/>
              </a:rPr>
              <a:t>Measures </a:t>
            </a:r>
            <a:r>
              <a:rPr sz="4200" i="1" spc="-360" dirty="0">
                <a:latin typeface="Arial"/>
                <a:cs typeface="Arial"/>
              </a:rPr>
              <a:t>Taken </a:t>
            </a:r>
            <a:r>
              <a:rPr sz="4200" i="1" spc="-330" dirty="0">
                <a:latin typeface="Arial"/>
                <a:cs typeface="Arial"/>
              </a:rPr>
              <a:t>by </a:t>
            </a:r>
            <a:r>
              <a:rPr sz="4200" i="1" spc="-380" dirty="0">
                <a:latin typeface="Arial"/>
                <a:cs typeface="Arial"/>
              </a:rPr>
              <a:t>Bangladesh </a:t>
            </a:r>
            <a:r>
              <a:rPr sz="4200" i="1" spc="-325" dirty="0">
                <a:latin typeface="Arial"/>
                <a:cs typeface="Arial"/>
              </a:rPr>
              <a:t>Government</a:t>
            </a:r>
            <a:r>
              <a:rPr sz="4200" i="1" spc="-190" dirty="0">
                <a:latin typeface="Arial"/>
                <a:cs typeface="Arial"/>
              </a:rPr>
              <a:t> </a:t>
            </a:r>
            <a:r>
              <a:rPr sz="4200" i="1" spc="-135" dirty="0">
                <a:latin typeface="Arial"/>
                <a:cs typeface="Arial"/>
              </a:rPr>
              <a:t>to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717822"/>
            <a:ext cx="7570470" cy="3770629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3618865">
              <a:lnSpc>
                <a:spcPct val="100000"/>
              </a:lnSpc>
              <a:spcBef>
                <a:spcPts val="2570"/>
              </a:spcBef>
            </a:pPr>
            <a:r>
              <a:rPr sz="4200" b="1" i="1" spc="-385" dirty="0">
                <a:solidFill>
                  <a:srgbClr val="455F51"/>
                </a:solidFill>
                <a:latin typeface="Arial"/>
                <a:cs typeface="Arial"/>
              </a:rPr>
              <a:t>Reduce</a:t>
            </a:r>
            <a:r>
              <a:rPr sz="4200" b="1" i="1" spc="-195" dirty="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200" b="1" i="1" spc="-229" dirty="0">
                <a:solidFill>
                  <a:srgbClr val="455F51"/>
                </a:solidFill>
                <a:latin typeface="Arial"/>
                <a:cs typeface="Arial"/>
              </a:rPr>
              <a:t>Inflation</a:t>
            </a:r>
            <a:endParaRPr sz="4200">
              <a:latin typeface="Arial"/>
              <a:cs typeface="Arial"/>
            </a:endParaRPr>
          </a:p>
          <a:p>
            <a:pPr marL="354330" indent="-341630">
              <a:lnSpc>
                <a:spcPct val="100000"/>
              </a:lnSpc>
              <a:spcBef>
                <a:spcPts val="2100"/>
              </a:spcBef>
              <a:buClr>
                <a:srgbClr val="C0CF39"/>
              </a:buClr>
              <a:buSzPct val="91666"/>
              <a:buFont typeface="Wingdings"/>
              <a:buChar char=""/>
              <a:tabLst>
                <a:tab pos="354965" algn="l"/>
              </a:tabLst>
            </a:pPr>
            <a:r>
              <a:rPr sz="3600" i="1" dirty="0">
                <a:latin typeface="Times New Roman"/>
                <a:cs typeface="Times New Roman"/>
              </a:rPr>
              <a:t>Fixation </a:t>
            </a:r>
            <a:r>
              <a:rPr sz="3600" i="1" spc="-105" dirty="0">
                <a:latin typeface="Times New Roman"/>
                <a:cs typeface="Times New Roman"/>
              </a:rPr>
              <a:t>of</a:t>
            </a:r>
            <a:r>
              <a:rPr sz="3600" i="1" spc="15" dirty="0">
                <a:latin typeface="Times New Roman"/>
                <a:cs typeface="Times New Roman"/>
              </a:rPr>
              <a:t> </a:t>
            </a:r>
            <a:r>
              <a:rPr sz="3600" i="1" spc="-55" dirty="0">
                <a:latin typeface="Times New Roman"/>
                <a:cs typeface="Times New Roman"/>
              </a:rPr>
              <a:t>prices</a:t>
            </a:r>
            <a:endParaRPr sz="3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865"/>
              </a:spcBef>
              <a:buClr>
                <a:srgbClr val="C0CF39"/>
              </a:buClr>
              <a:buSzPct val="91666"/>
              <a:buFont typeface="Wingdings"/>
              <a:buChar char=""/>
              <a:tabLst>
                <a:tab pos="354965" algn="l"/>
              </a:tabLst>
            </a:pPr>
            <a:r>
              <a:rPr sz="3600" i="1" spc="15" dirty="0">
                <a:latin typeface="Times New Roman"/>
                <a:cs typeface="Times New Roman"/>
              </a:rPr>
              <a:t>Interest </a:t>
            </a:r>
            <a:r>
              <a:rPr sz="3600" i="1" dirty="0">
                <a:latin typeface="Times New Roman"/>
                <a:cs typeface="Times New Roman"/>
              </a:rPr>
              <a:t>on</a:t>
            </a:r>
            <a:r>
              <a:rPr sz="3600" i="1" spc="-40" dirty="0">
                <a:latin typeface="Times New Roman"/>
                <a:cs typeface="Times New Roman"/>
              </a:rPr>
              <a:t> </a:t>
            </a:r>
            <a:r>
              <a:rPr sz="3600" i="1" spc="-15" dirty="0">
                <a:latin typeface="Times New Roman"/>
                <a:cs typeface="Times New Roman"/>
              </a:rPr>
              <a:t>securities</a:t>
            </a:r>
            <a:endParaRPr sz="3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865"/>
              </a:spcBef>
              <a:buClr>
                <a:srgbClr val="C0CF39"/>
              </a:buClr>
              <a:buSzPct val="91666"/>
              <a:buFont typeface="Wingdings"/>
              <a:buChar char=""/>
              <a:tabLst>
                <a:tab pos="354965" algn="l"/>
              </a:tabLst>
            </a:pPr>
            <a:r>
              <a:rPr sz="3600" i="1" spc="-15" dirty="0">
                <a:latin typeface="Times New Roman"/>
                <a:cs typeface="Times New Roman"/>
              </a:rPr>
              <a:t>Credit</a:t>
            </a:r>
            <a:r>
              <a:rPr sz="3600" i="1" spc="-10" dirty="0">
                <a:latin typeface="Times New Roman"/>
                <a:cs typeface="Times New Roman"/>
              </a:rPr>
              <a:t> </a:t>
            </a:r>
            <a:r>
              <a:rPr sz="3600" i="1" spc="-5" dirty="0">
                <a:latin typeface="Times New Roman"/>
                <a:cs typeface="Times New Roman"/>
              </a:rPr>
              <a:t>flow</a:t>
            </a:r>
            <a:endParaRPr sz="3600">
              <a:latin typeface="Times New Roman"/>
              <a:cs typeface="Times New Roman"/>
            </a:endParaRPr>
          </a:p>
          <a:p>
            <a:pPr marL="354330" indent="-341630">
              <a:lnSpc>
                <a:spcPct val="100000"/>
              </a:lnSpc>
              <a:spcBef>
                <a:spcPts val="865"/>
              </a:spcBef>
              <a:buClr>
                <a:srgbClr val="C0CF39"/>
              </a:buClr>
              <a:buSzPct val="91666"/>
              <a:buFont typeface="Wingdings"/>
              <a:buChar char=""/>
              <a:tabLst>
                <a:tab pos="354965" algn="l"/>
              </a:tabLst>
            </a:pPr>
            <a:r>
              <a:rPr sz="3600" i="1" spc="-5" dirty="0">
                <a:latin typeface="Times New Roman"/>
                <a:cs typeface="Times New Roman"/>
              </a:rPr>
              <a:t>Wicked </a:t>
            </a:r>
            <a:r>
              <a:rPr sz="3600" i="1" spc="5" dirty="0">
                <a:latin typeface="Times New Roman"/>
                <a:cs typeface="Times New Roman"/>
              </a:rPr>
              <a:t>syndicate </a:t>
            </a:r>
            <a:r>
              <a:rPr sz="3600" i="1" dirty="0">
                <a:latin typeface="Times New Roman"/>
                <a:cs typeface="Times New Roman"/>
              </a:rPr>
              <a:t>and market</a:t>
            </a:r>
            <a:r>
              <a:rPr sz="3600" i="1" spc="-20" dirty="0">
                <a:latin typeface="Times New Roman"/>
                <a:cs typeface="Times New Roman"/>
              </a:rPr>
              <a:t> </a:t>
            </a:r>
            <a:r>
              <a:rPr sz="3600" i="1" spc="50" dirty="0">
                <a:latin typeface="Times New Roman"/>
                <a:cs typeface="Times New Roman"/>
              </a:rPr>
              <a:t>monitory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00" y="2057400"/>
            <a:ext cx="11430000" cy="7772401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US" sz="2000" dirty="0"/>
              <a:t>Inflation </a:t>
            </a:r>
            <a:r>
              <a:rPr lang="en-US" sz="2000" dirty="0" smtClean="0"/>
              <a:t>….it </a:t>
            </a:r>
            <a:r>
              <a:rPr lang="en-US" sz="2000" dirty="0"/>
              <a:t>should be kept in a limit. The government of </a:t>
            </a:r>
            <a:r>
              <a:rPr lang="en-US" sz="2000" dirty="0" smtClean="0"/>
              <a:t>Bangladesh </a:t>
            </a:r>
            <a:r>
              <a:rPr lang="en-US" sz="2000" dirty="0"/>
              <a:t>should take necessary steps to keep it </a:t>
            </a:r>
            <a:r>
              <a:rPr lang="en-US" sz="2000" dirty="0" err="1" smtClean="0"/>
              <a:t>undercontrol</a:t>
            </a:r>
            <a:r>
              <a:rPr lang="en-US" sz="2000" dirty="0" smtClean="0"/>
              <a:t>. </a:t>
            </a:r>
            <a:r>
              <a:rPr lang="en-US" sz="2000" dirty="0" smtClean="0"/>
              <a:t>Between </a:t>
            </a:r>
            <a:r>
              <a:rPr lang="en-US" sz="2000" dirty="0"/>
              <a:t>the two mitigation techniques </a:t>
            </a:r>
            <a:r>
              <a:rPr lang="en-US" sz="2000" dirty="0" smtClean="0"/>
              <a:t>Bangladesh </a:t>
            </a:r>
            <a:r>
              <a:rPr lang="en-US" sz="2000" dirty="0"/>
              <a:t>g</a:t>
            </a:r>
            <a:r>
              <a:rPr lang="en-US" sz="2000" dirty="0" smtClean="0"/>
              <a:t>overnment </a:t>
            </a:r>
            <a:r>
              <a:rPr lang="en-US" sz="2000" dirty="0"/>
              <a:t>should keep its eye </a:t>
            </a:r>
            <a:r>
              <a:rPr lang="en-US" sz="2000" dirty="0" smtClean="0"/>
              <a:t>on the </a:t>
            </a:r>
            <a:r>
              <a:rPr lang="en-US" sz="2000" dirty="0"/>
              <a:t>underlying reasons behind inflation. </a:t>
            </a:r>
            <a:r>
              <a:rPr lang="en-US" sz="2000" dirty="0" smtClean="0"/>
              <a:t>Bangladesh</a:t>
            </a:r>
            <a:r>
              <a:rPr lang="en-US" sz="2000" dirty="0"/>
              <a:t> can mitigate the rising food price </a:t>
            </a:r>
            <a:r>
              <a:rPr lang="en-US" sz="2000" dirty="0" smtClean="0"/>
              <a:t>if government </a:t>
            </a:r>
            <a:r>
              <a:rPr lang="en-US" sz="2000" dirty="0"/>
              <a:t>can take necessary steps in increasing the production of food grains in </a:t>
            </a:r>
            <a:r>
              <a:rPr lang="en-US" sz="2000" dirty="0" smtClean="0"/>
              <a:t>Bangladesh. Bangladesh </a:t>
            </a:r>
            <a:r>
              <a:rPr lang="en-US" sz="2000" dirty="0" err="1" smtClean="0"/>
              <a:t>govt</a:t>
            </a:r>
            <a:r>
              <a:rPr lang="en-US" sz="2000" dirty="0" smtClean="0"/>
              <a:t> also </a:t>
            </a:r>
            <a:r>
              <a:rPr lang="en-US" sz="2000" dirty="0"/>
              <a:t>has to increase employment facility by increasing the number </a:t>
            </a:r>
            <a:r>
              <a:rPr lang="en-US" sz="2000" dirty="0" smtClean="0"/>
              <a:t>of investment </a:t>
            </a:r>
            <a:r>
              <a:rPr lang="en-US" sz="2000" dirty="0"/>
              <a:t>in production sector. If more </a:t>
            </a:r>
            <a:r>
              <a:rPr lang="en-US" sz="2000" dirty="0" smtClean="0"/>
              <a:t>industrialization </a:t>
            </a:r>
            <a:r>
              <a:rPr lang="en-US" sz="2000" dirty="0"/>
              <a:t>can be occurred then the </a:t>
            </a:r>
            <a:r>
              <a:rPr lang="en-US" sz="2000" dirty="0" smtClean="0"/>
              <a:t>GDP will increase </a:t>
            </a:r>
            <a:r>
              <a:rPr lang="en-US" sz="2000" dirty="0"/>
              <a:t>and the inflation will be mitigated. </a:t>
            </a:r>
            <a:r>
              <a:rPr lang="en-US" sz="2000" dirty="0" smtClean="0"/>
              <a:t>Bangladesh </a:t>
            </a:r>
            <a:r>
              <a:rPr lang="en-US" sz="2000" dirty="0"/>
              <a:t>bank and also use the monetary </a:t>
            </a:r>
            <a:r>
              <a:rPr lang="en-US" sz="2000" dirty="0" smtClean="0"/>
              <a:t>weapons that </a:t>
            </a:r>
            <a:r>
              <a:rPr lang="en-US" sz="2000" dirty="0"/>
              <a:t>they have over inflation. S</a:t>
            </a:r>
            <a:r>
              <a:rPr lang="en-US" sz="2000" dirty="0" smtClean="0"/>
              <a:t>o</a:t>
            </a:r>
            <a:r>
              <a:rPr lang="en-US" sz="2000" dirty="0"/>
              <a:t>, controlling of inflation for short term is not what our </a:t>
            </a:r>
            <a:r>
              <a:rPr lang="en-US" sz="2000" dirty="0" smtClean="0"/>
              <a:t>country needs </a:t>
            </a:r>
            <a:r>
              <a:rPr lang="en-US" sz="2000" dirty="0"/>
              <a:t>to </a:t>
            </a:r>
            <a:r>
              <a:rPr lang="en-US" sz="2000" dirty="0" smtClean="0"/>
              <a:t>emphasize </a:t>
            </a:r>
            <a:r>
              <a:rPr lang="en-US" sz="2000" dirty="0"/>
              <a:t>rather the </a:t>
            </a:r>
            <a:r>
              <a:rPr lang="en-US" sz="2000" dirty="0" smtClean="0"/>
              <a:t>long term </a:t>
            </a:r>
            <a:r>
              <a:rPr lang="en-US" sz="2000" dirty="0"/>
              <a:t>solution is needed.</a:t>
            </a:r>
            <a:endParaRPr sz="2000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88078" y="581913"/>
            <a:ext cx="3816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imes New Roman"/>
                <a:cs typeface="Times New Roman"/>
              </a:rPr>
              <a:t>CONCLUSION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spc="-360" dirty="0"/>
              <a:t>Is </a:t>
            </a:r>
            <a:r>
              <a:rPr spc="-190" dirty="0"/>
              <a:t>inflation</a:t>
            </a:r>
            <a:r>
              <a:rPr spc="55" dirty="0"/>
              <a:t> </a:t>
            </a:r>
            <a:r>
              <a:rPr spc="-295" dirty="0"/>
              <a:t>good?</a:t>
            </a:r>
          </a:p>
        </p:txBody>
      </p:sp>
      <p:sp>
        <p:nvSpPr>
          <p:cNvPr id="6" name="object 6"/>
          <p:cNvSpPr/>
          <p:nvPr/>
        </p:nvSpPr>
        <p:spPr>
          <a:xfrm>
            <a:off x="609600" y="1987295"/>
            <a:ext cx="11198352" cy="467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1091422"/>
            <a:ext cx="8500083" cy="56623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6400" y="1371600"/>
            <a:ext cx="8506326" cy="4489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374" y="1741250"/>
            <a:ext cx="108146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50000"/>
              </a:lnSpc>
              <a:spcBef>
                <a:spcPts val="95"/>
              </a:spcBef>
              <a:buClr>
                <a:srgbClr val="C0CF39"/>
              </a:buClr>
              <a:buSzPct val="94230"/>
              <a:buFont typeface="Wingdings"/>
              <a:buChar char=""/>
              <a:tabLst>
                <a:tab pos="369570" algn="l"/>
                <a:tab pos="9563100" algn="l"/>
              </a:tabLst>
            </a:pPr>
            <a:r>
              <a:rPr sz="2600" spc="105" dirty="0">
                <a:latin typeface="Times New Roman"/>
                <a:cs typeface="Times New Roman"/>
              </a:rPr>
              <a:t>The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65" dirty="0">
                <a:latin typeface="Times New Roman"/>
                <a:cs typeface="Times New Roman"/>
              </a:rPr>
              <a:t>objecti</a:t>
            </a:r>
            <a:r>
              <a:rPr sz="2600" spc="35" dirty="0">
                <a:latin typeface="Times New Roman"/>
                <a:cs typeface="Times New Roman"/>
              </a:rPr>
              <a:t>v</a:t>
            </a:r>
            <a:r>
              <a:rPr sz="2600" spc="90" dirty="0">
                <a:latin typeface="Times New Roman"/>
                <a:cs typeface="Times New Roman"/>
              </a:rPr>
              <a:t>e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o</a:t>
            </a:r>
            <a:r>
              <a:rPr sz="2600" spc="45" dirty="0">
                <a:latin typeface="Times New Roman"/>
                <a:cs typeface="Times New Roman"/>
              </a:rPr>
              <a:t>f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th</a:t>
            </a:r>
            <a:r>
              <a:rPr sz="2600" spc="155" dirty="0">
                <a:latin typeface="Times New Roman"/>
                <a:cs typeface="Times New Roman"/>
              </a:rPr>
              <a:t>e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ter</a:t>
            </a:r>
            <a:r>
              <a:rPr sz="2600" spc="280" dirty="0">
                <a:latin typeface="Times New Roman"/>
                <a:cs typeface="Times New Roman"/>
              </a:rPr>
              <a:t>m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spc="245" dirty="0">
                <a:latin typeface="Times New Roman"/>
                <a:cs typeface="Times New Roman"/>
              </a:rPr>
              <a:t>p</a:t>
            </a:r>
            <a:r>
              <a:rPr sz="2600" spc="190" dirty="0">
                <a:latin typeface="Times New Roman"/>
                <a:cs typeface="Times New Roman"/>
              </a:rPr>
              <a:t>a</a:t>
            </a:r>
            <a:r>
              <a:rPr sz="2600" spc="200" dirty="0">
                <a:latin typeface="Times New Roman"/>
                <a:cs typeface="Times New Roman"/>
              </a:rPr>
              <a:t>p</a:t>
            </a:r>
            <a:r>
              <a:rPr sz="2600" spc="125" dirty="0">
                <a:latin typeface="Times New Roman"/>
                <a:cs typeface="Times New Roman"/>
              </a:rPr>
              <a:t>er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Times New Roman"/>
                <a:cs typeface="Times New Roman"/>
              </a:rPr>
              <a:t>i</a:t>
            </a:r>
            <a:r>
              <a:rPr sz="2600" spc="70" dirty="0">
                <a:latin typeface="Times New Roman"/>
                <a:cs typeface="Times New Roman"/>
              </a:rPr>
              <a:t>s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to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170" dirty="0">
                <a:latin typeface="Times New Roman"/>
                <a:cs typeface="Times New Roman"/>
              </a:rPr>
              <a:t>a</a:t>
            </a:r>
            <a:r>
              <a:rPr sz="2600" spc="175" dirty="0">
                <a:latin typeface="Times New Roman"/>
                <a:cs typeface="Times New Roman"/>
              </a:rPr>
              <a:t>n</a:t>
            </a:r>
            <a:r>
              <a:rPr sz="2600" spc="95" dirty="0">
                <a:latin typeface="Times New Roman"/>
                <a:cs typeface="Times New Roman"/>
              </a:rPr>
              <a:t>al</a:t>
            </a:r>
            <a:r>
              <a:rPr sz="2600" spc="140" dirty="0">
                <a:latin typeface="Times New Roman"/>
                <a:cs typeface="Times New Roman"/>
              </a:rPr>
              <a:t>y</a:t>
            </a:r>
            <a:r>
              <a:rPr sz="2600" spc="120" dirty="0">
                <a:latin typeface="Times New Roman"/>
                <a:cs typeface="Times New Roman"/>
              </a:rPr>
              <a:t>ze</a:t>
            </a:r>
            <a:r>
              <a:rPr sz="2600" spc="130" dirty="0">
                <a:latin typeface="Times New Roman"/>
                <a:cs typeface="Times New Roman"/>
              </a:rPr>
              <a:t> th</a:t>
            </a:r>
            <a:r>
              <a:rPr sz="2600" spc="155" dirty="0">
                <a:latin typeface="Times New Roman"/>
                <a:cs typeface="Times New Roman"/>
              </a:rPr>
              <a:t>e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Times New Roman"/>
                <a:cs typeface="Times New Roman"/>
              </a:rPr>
              <a:t>co</a:t>
            </a:r>
            <a:r>
              <a:rPr sz="2600" spc="140" dirty="0">
                <a:latin typeface="Times New Roman"/>
                <a:cs typeface="Times New Roman"/>
              </a:rPr>
              <a:t>ndit</a:t>
            </a:r>
            <a:r>
              <a:rPr sz="2600" spc="114" dirty="0">
                <a:latin typeface="Times New Roman"/>
                <a:cs typeface="Times New Roman"/>
              </a:rPr>
              <a:t>i</a:t>
            </a:r>
            <a:r>
              <a:rPr sz="2600" spc="165" dirty="0">
                <a:latin typeface="Times New Roman"/>
                <a:cs typeface="Times New Roman"/>
              </a:rPr>
              <a:t>on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o</a:t>
            </a:r>
            <a:r>
              <a:rPr sz="2600" spc="45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85" dirty="0">
                <a:latin typeface="Times New Roman"/>
                <a:cs typeface="Times New Roman"/>
              </a:rPr>
              <a:t>in</a:t>
            </a:r>
            <a:r>
              <a:rPr sz="2600" spc="65" dirty="0">
                <a:latin typeface="Times New Roman"/>
                <a:cs typeface="Times New Roman"/>
              </a:rPr>
              <a:t>f</a:t>
            </a:r>
            <a:r>
              <a:rPr sz="2600" spc="90" dirty="0">
                <a:latin typeface="Times New Roman"/>
                <a:cs typeface="Times New Roman"/>
              </a:rPr>
              <a:t>lati</a:t>
            </a:r>
            <a:r>
              <a:rPr sz="2600" spc="125" dirty="0">
                <a:latin typeface="Times New Roman"/>
                <a:cs typeface="Times New Roman"/>
              </a:rPr>
              <a:t>on  </a:t>
            </a:r>
            <a:r>
              <a:rPr sz="2600" spc="120" dirty="0">
                <a:latin typeface="Times New Roman"/>
                <a:cs typeface="Times New Roman"/>
              </a:rPr>
              <a:t>in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Bangladesh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00117" y="284734"/>
            <a:ext cx="3121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00" dirty="0"/>
              <a:t>Objectives</a:t>
            </a:r>
            <a:endParaRPr sz="5400"/>
          </a:p>
        </p:txBody>
      </p:sp>
      <p:sp>
        <p:nvSpPr>
          <p:cNvPr id="7" name="object 7"/>
          <p:cNvSpPr/>
          <p:nvPr/>
        </p:nvSpPr>
        <p:spPr>
          <a:xfrm>
            <a:off x="4651247" y="2677667"/>
            <a:ext cx="7129271" cy="3703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1375" y="1297996"/>
            <a:ext cx="10883265" cy="307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6350" indent="-274320" algn="just">
              <a:lnSpc>
                <a:spcPct val="150100"/>
              </a:lnSpc>
              <a:spcBef>
                <a:spcPts val="100"/>
              </a:spcBef>
              <a:buClr>
                <a:srgbClr val="C0CF39"/>
              </a:buClr>
              <a:buSzPct val="94230"/>
              <a:buFont typeface="Wingdings"/>
              <a:buChar char=""/>
              <a:tabLst>
                <a:tab pos="369570" algn="l"/>
              </a:tabLst>
            </a:pPr>
            <a:r>
              <a:rPr sz="2600" spc="100" dirty="0">
                <a:latin typeface="Times New Roman"/>
                <a:cs typeface="Times New Roman"/>
              </a:rPr>
              <a:t>Inflation </a:t>
            </a:r>
            <a:r>
              <a:rPr sz="2600" spc="65" dirty="0">
                <a:latin typeface="Times New Roman"/>
                <a:cs typeface="Times New Roman"/>
              </a:rPr>
              <a:t>is </a:t>
            </a:r>
            <a:r>
              <a:rPr sz="2600" spc="145" dirty="0">
                <a:latin typeface="Times New Roman"/>
                <a:cs typeface="Times New Roman"/>
              </a:rPr>
              <a:t>defined </a:t>
            </a:r>
            <a:r>
              <a:rPr sz="2600" spc="120" dirty="0">
                <a:latin typeface="Times New Roman"/>
                <a:cs typeface="Times New Roman"/>
              </a:rPr>
              <a:t>as </a:t>
            </a:r>
            <a:r>
              <a:rPr sz="2600" spc="145" dirty="0">
                <a:latin typeface="Times New Roman"/>
                <a:cs typeface="Times New Roman"/>
              </a:rPr>
              <a:t>a sustained </a:t>
            </a:r>
            <a:r>
              <a:rPr sz="2600" spc="100" dirty="0">
                <a:latin typeface="Times New Roman"/>
                <a:cs typeface="Times New Roman"/>
              </a:rPr>
              <a:t>increase </a:t>
            </a:r>
            <a:r>
              <a:rPr sz="2600" spc="120" dirty="0">
                <a:latin typeface="Times New Roman"/>
                <a:cs typeface="Times New Roman"/>
              </a:rPr>
              <a:t>in </a:t>
            </a:r>
            <a:r>
              <a:rPr sz="2600" spc="140" dirty="0">
                <a:latin typeface="Times New Roman"/>
                <a:cs typeface="Times New Roman"/>
              </a:rPr>
              <a:t>the </a:t>
            </a:r>
            <a:r>
              <a:rPr sz="2600" spc="130" dirty="0">
                <a:latin typeface="Times New Roman"/>
                <a:cs typeface="Times New Roman"/>
              </a:rPr>
              <a:t>general </a:t>
            </a:r>
            <a:r>
              <a:rPr sz="2600" spc="75" dirty="0">
                <a:latin typeface="Times New Roman"/>
                <a:cs typeface="Times New Roman"/>
              </a:rPr>
              <a:t>level </a:t>
            </a:r>
            <a:r>
              <a:rPr sz="2600" spc="55" dirty="0">
                <a:latin typeface="Times New Roman"/>
                <a:cs typeface="Times New Roman"/>
              </a:rPr>
              <a:t>of</a:t>
            </a:r>
            <a:r>
              <a:rPr sz="2600" spc="-130" dirty="0">
                <a:latin typeface="Times New Roman"/>
                <a:cs typeface="Times New Roman"/>
              </a:rPr>
              <a:t> </a:t>
            </a:r>
            <a:r>
              <a:rPr sz="2600" spc="105" dirty="0">
                <a:latin typeface="Times New Roman"/>
                <a:cs typeface="Times New Roman"/>
              </a:rPr>
              <a:t>prices  </a:t>
            </a:r>
            <a:r>
              <a:rPr sz="2600" spc="90" dirty="0">
                <a:latin typeface="Times New Roman"/>
                <a:cs typeface="Times New Roman"/>
              </a:rPr>
              <a:t>for </a:t>
            </a:r>
            <a:r>
              <a:rPr sz="2600" spc="150" dirty="0">
                <a:latin typeface="Times New Roman"/>
                <a:cs typeface="Times New Roman"/>
              </a:rPr>
              <a:t>goods </a:t>
            </a:r>
            <a:r>
              <a:rPr sz="2600" spc="215" dirty="0">
                <a:latin typeface="Times New Roman"/>
                <a:cs typeface="Times New Roman"/>
              </a:rPr>
              <a:t>and</a:t>
            </a:r>
            <a:r>
              <a:rPr sz="2600" spc="-245" dirty="0">
                <a:latin typeface="Times New Roman"/>
                <a:cs typeface="Times New Roman"/>
              </a:rPr>
              <a:t> </a:t>
            </a:r>
            <a:r>
              <a:rPr sz="2600" spc="80" dirty="0">
                <a:latin typeface="Times New Roman"/>
                <a:cs typeface="Times New Roman"/>
              </a:rPr>
              <a:t>services.</a:t>
            </a:r>
            <a:endParaRPr sz="26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50000"/>
              </a:lnSpc>
              <a:spcBef>
                <a:spcPts val="625"/>
              </a:spcBef>
              <a:buClr>
                <a:srgbClr val="C0CF39"/>
              </a:buClr>
              <a:buSzPct val="94230"/>
              <a:buFont typeface="Wingdings"/>
              <a:buChar char=""/>
              <a:tabLst>
                <a:tab pos="369570" algn="l"/>
              </a:tabLst>
            </a:pPr>
            <a:r>
              <a:rPr sz="2600" spc="90" dirty="0">
                <a:latin typeface="Times New Roman"/>
                <a:cs typeface="Times New Roman"/>
              </a:rPr>
              <a:t>For </a:t>
            </a:r>
            <a:r>
              <a:rPr sz="2600" spc="114" dirty="0">
                <a:latin typeface="Times New Roman"/>
                <a:cs typeface="Times New Roman"/>
              </a:rPr>
              <a:t>example, </a:t>
            </a:r>
            <a:r>
              <a:rPr sz="2600" spc="15" dirty="0">
                <a:latin typeface="Times New Roman"/>
                <a:cs typeface="Times New Roman"/>
              </a:rPr>
              <a:t>if </a:t>
            </a:r>
            <a:r>
              <a:rPr sz="2600" spc="140" dirty="0">
                <a:latin typeface="Times New Roman"/>
                <a:cs typeface="Times New Roman"/>
              </a:rPr>
              <a:t>the </a:t>
            </a:r>
            <a:r>
              <a:rPr sz="2600" spc="100" dirty="0">
                <a:latin typeface="Times New Roman"/>
                <a:cs typeface="Times New Roman"/>
              </a:rPr>
              <a:t>inflation </a:t>
            </a:r>
            <a:r>
              <a:rPr sz="2600" spc="130" dirty="0">
                <a:latin typeface="Times New Roman"/>
                <a:cs typeface="Times New Roman"/>
              </a:rPr>
              <a:t>rate </a:t>
            </a:r>
            <a:r>
              <a:rPr sz="2600" spc="60" dirty="0">
                <a:latin typeface="Times New Roman"/>
                <a:cs typeface="Times New Roman"/>
              </a:rPr>
              <a:t>is </a:t>
            </a:r>
            <a:r>
              <a:rPr sz="2600" spc="10" dirty="0">
                <a:latin typeface="Times New Roman"/>
                <a:cs typeface="Times New Roman"/>
              </a:rPr>
              <a:t>2% </a:t>
            </a:r>
            <a:r>
              <a:rPr sz="2600" spc="100" dirty="0">
                <a:latin typeface="Times New Roman"/>
                <a:cs typeface="Times New Roman"/>
              </a:rPr>
              <a:t>annually, </a:t>
            </a:r>
            <a:r>
              <a:rPr sz="2600" spc="155" dirty="0">
                <a:latin typeface="Times New Roman"/>
                <a:cs typeface="Times New Roman"/>
              </a:rPr>
              <a:t>then </a:t>
            </a:r>
            <a:r>
              <a:rPr sz="2600" spc="100" dirty="0">
                <a:latin typeface="Times New Roman"/>
                <a:cs typeface="Times New Roman"/>
              </a:rPr>
              <a:t>theoretically </a:t>
            </a:r>
            <a:r>
              <a:rPr sz="2600" spc="145" dirty="0">
                <a:latin typeface="Times New Roman"/>
                <a:cs typeface="Times New Roman"/>
              </a:rPr>
              <a:t>a </a:t>
            </a:r>
            <a:r>
              <a:rPr sz="2600" dirty="0">
                <a:latin typeface="Times New Roman"/>
                <a:cs typeface="Times New Roman"/>
              </a:rPr>
              <a:t>$1  </a:t>
            </a:r>
            <a:r>
              <a:rPr sz="2600" spc="135" dirty="0">
                <a:latin typeface="Times New Roman"/>
                <a:cs typeface="Times New Roman"/>
              </a:rPr>
              <a:t>pack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Times New Roman"/>
                <a:cs typeface="Times New Roman"/>
              </a:rPr>
              <a:t>of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225" dirty="0">
                <a:latin typeface="Times New Roman"/>
                <a:cs typeface="Times New Roman"/>
              </a:rPr>
              <a:t>gum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00" dirty="0">
                <a:latin typeface="Times New Roman"/>
                <a:cs typeface="Times New Roman"/>
              </a:rPr>
              <a:t>will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cost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$1.02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in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70" dirty="0">
                <a:latin typeface="Times New Roman"/>
                <a:cs typeface="Times New Roman"/>
              </a:rPr>
              <a:t>year.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05" dirty="0">
                <a:latin typeface="Times New Roman"/>
                <a:cs typeface="Times New Roman"/>
              </a:rPr>
              <a:t>After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Times New Roman"/>
                <a:cs typeface="Times New Roman"/>
              </a:rPr>
              <a:t>inflation,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180" dirty="0">
                <a:latin typeface="Times New Roman"/>
                <a:cs typeface="Times New Roman"/>
              </a:rPr>
              <a:t>our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dollar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110" dirty="0">
                <a:latin typeface="Times New Roman"/>
                <a:cs typeface="Times New Roman"/>
              </a:rPr>
              <a:t>can't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175" dirty="0">
                <a:latin typeface="Times New Roman"/>
                <a:cs typeface="Times New Roman"/>
              </a:rPr>
              <a:t>buy  </a:t>
            </a:r>
            <a:r>
              <a:rPr sz="2600" spc="14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150" dirty="0">
                <a:latin typeface="Times New Roman"/>
                <a:cs typeface="Times New Roman"/>
              </a:rPr>
              <a:t>same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50" dirty="0">
                <a:latin typeface="Times New Roman"/>
                <a:cs typeface="Times New Roman"/>
              </a:rPr>
              <a:t>goods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75" dirty="0">
                <a:latin typeface="Times New Roman"/>
                <a:cs typeface="Times New Roman"/>
              </a:rPr>
              <a:t>it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40" dirty="0">
                <a:latin typeface="Times New Roman"/>
                <a:cs typeface="Times New Roman"/>
              </a:rPr>
              <a:t>could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beforehand.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75990" y="284734"/>
            <a:ext cx="5166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75" dirty="0"/>
              <a:t>What </a:t>
            </a:r>
            <a:r>
              <a:rPr sz="5400" spc="-455" dirty="0"/>
              <a:t>is</a:t>
            </a:r>
            <a:r>
              <a:rPr sz="5400" spc="-125" dirty="0"/>
              <a:t> </a:t>
            </a:r>
            <a:r>
              <a:rPr sz="5400" spc="-275" dirty="0"/>
              <a:t>inflation?</a:t>
            </a:r>
            <a:endParaRPr sz="5400"/>
          </a:p>
        </p:txBody>
      </p:sp>
      <p:sp>
        <p:nvSpPr>
          <p:cNvPr id="7" name="object 7"/>
          <p:cNvSpPr/>
          <p:nvPr/>
        </p:nvSpPr>
        <p:spPr>
          <a:xfrm>
            <a:off x="8098535" y="3809999"/>
            <a:ext cx="3444239" cy="304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8253" y="1963038"/>
            <a:ext cx="3060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C0CF39"/>
              </a:buClr>
              <a:buSzPct val="93181"/>
              <a:buFont typeface="Wingdings"/>
              <a:buChar char=""/>
              <a:tabLst>
                <a:tab pos="355600" algn="l"/>
              </a:tabLst>
            </a:pPr>
            <a:r>
              <a:rPr sz="2200" b="1" spc="55" dirty="0">
                <a:latin typeface="Times New Roman"/>
                <a:cs typeface="Times New Roman"/>
              </a:rPr>
              <a:t>Cost </a:t>
            </a:r>
            <a:r>
              <a:rPr sz="2200" b="1" spc="-130" dirty="0">
                <a:latin typeface="Arial"/>
                <a:cs typeface="Arial"/>
              </a:rPr>
              <a:t>– </a:t>
            </a:r>
            <a:r>
              <a:rPr sz="2200" b="1" spc="85" dirty="0">
                <a:latin typeface="Times New Roman"/>
                <a:cs typeface="Times New Roman"/>
              </a:rPr>
              <a:t>Push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spc="75" dirty="0">
                <a:latin typeface="Times New Roman"/>
                <a:cs typeface="Times New Roman"/>
              </a:rPr>
              <a:t>Inflation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0113" y="1970023"/>
            <a:ext cx="376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0CF39"/>
              </a:buClr>
              <a:buSzPct val="93750"/>
              <a:buFont typeface="Wingdings"/>
              <a:buChar char=""/>
              <a:tabLst>
                <a:tab pos="355600" algn="l"/>
              </a:tabLst>
            </a:pPr>
            <a:r>
              <a:rPr sz="2400" b="1" spc="125" dirty="0">
                <a:latin typeface="Times New Roman"/>
                <a:cs typeface="Times New Roman"/>
              </a:rPr>
              <a:t>Demand </a:t>
            </a:r>
            <a:r>
              <a:rPr sz="2400" b="1" spc="-135" dirty="0">
                <a:latin typeface="Arial"/>
                <a:cs typeface="Arial"/>
              </a:rPr>
              <a:t>– </a:t>
            </a:r>
            <a:r>
              <a:rPr sz="2400" b="1" spc="95" dirty="0">
                <a:latin typeface="Times New Roman"/>
                <a:cs typeface="Times New Roman"/>
              </a:rPr>
              <a:t>Pull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spc="85" dirty="0">
                <a:latin typeface="Times New Roman"/>
                <a:cs typeface="Times New Roman"/>
              </a:rPr>
              <a:t>Inflation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5139" y="550621"/>
            <a:ext cx="51511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15" dirty="0"/>
              <a:t>Types </a:t>
            </a:r>
            <a:r>
              <a:rPr sz="5400" spc="-145" dirty="0"/>
              <a:t>of</a:t>
            </a:r>
            <a:r>
              <a:rPr sz="5400" spc="145" dirty="0"/>
              <a:t> </a:t>
            </a:r>
            <a:r>
              <a:rPr sz="5400" spc="-204" dirty="0"/>
              <a:t>inflation</a:t>
            </a:r>
            <a:endParaRPr sz="5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1485" y="2682240"/>
            <a:ext cx="4282765" cy="3870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2168" y="2582959"/>
            <a:ext cx="4332234" cy="3970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4858" y="1389735"/>
            <a:ext cx="9470390" cy="479637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C0CF3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b="1" spc="45" dirty="0">
                <a:latin typeface="Times New Roman"/>
                <a:cs typeface="Times New Roman"/>
              </a:rPr>
              <a:t>Excess </a:t>
            </a:r>
            <a:r>
              <a:rPr sz="2600" b="1" spc="145" dirty="0">
                <a:latin typeface="Times New Roman"/>
                <a:cs typeface="Times New Roman"/>
              </a:rPr>
              <a:t>money</a:t>
            </a:r>
            <a:r>
              <a:rPr sz="2600" b="1" spc="-90" dirty="0">
                <a:latin typeface="Times New Roman"/>
                <a:cs typeface="Times New Roman"/>
              </a:rPr>
              <a:t> </a:t>
            </a:r>
            <a:r>
              <a:rPr sz="2600" b="1" spc="145" dirty="0">
                <a:latin typeface="Times New Roman"/>
                <a:cs typeface="Times New Roman"/>
              </a:rPr>
              <a:t>supply</a:t>
            </a:r>
            <a:endParaRPr sz="2600" dirty="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</a:pPr>
            <a:r>
              <a:rPr sz="2600" spc="95" dirty="0">
                <a:latin typeface="Times New Roman"/>
                <a:cs typeface="Times New Roman"/>
              </a:rPr>
              <a:t>Inflation </a:t>
            </a:r>
            <a:r>
              <a:rPr sz="2600" spc="60" dirty="0">
                <a:latin typeface="Times New Roman"/>
                <a:cs typeface="Times New Roman"/>
              </a:rPr>
              <a:t>is </a:t>
            </a:r>
            <a:r>
              <a:rPr sz="2600" spc="130" dirty="0">
                <a:latin typeface="Times New Roman"/>
                <a:cs typeface="Times New Roman"/>
              </a:rPr>
              <a:t>always </a:t>
            </a:r>
            <a:r>
              <a:rPr sz="2600" spc="215" dirty="0">
                <a:latin typeface="Times New Roman"/>
                <a:cs typeface="Times New Roman"/>
              </a:rPr>
              <a:t>and </a:t>
            </a:r>
            <a:r>
              <a:rPr sz="2600" spc="145" dirty="0">
                <a:latin typeface="Times New Roman"/>
                <a:cs typeface="Times New Roman"/>
              </a:rPr>
              <a:t>everywhere a </a:t>
            </a:r>
            <a:r>
              <a:rPr sz="2600" spc="160" dirty="0">
                <a:latin typeface="Times New Roman"/>
                <a:cs typeface="Times New Roman"/>
              </a:rPr>
              <a:t>monetary </a:t>
            </a:r>
            <a:r>
              <a:rPr sz="2600" spc="175" dirty="0">
                <a:latin typeface="Times New Roman"/>
                <a:cs typeface="Times New Roman"/>
              </a:rPr>
              <a:t>phenomenon  </a:t>
            </a:r>
            <a:r>
              <a:rPr sz="2600" spc="140" dirty="0">
                <a:latin typeface="Times New Roman"/>
                <a:cs typeface="Times New Roman"/>
              </a:rPr>
              <a:t>Low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110" dirty="0">
                <a:latin typeface="Times New Roman"/>
                <a:cs typeface="Times New Roman"/>
              </a:rPr>
              <a:t>interest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20" dirty="0">
                <a:latin typeface="Times New Roman"/>
                <a:cs typeface="Times New Roman"/>
              </a:rPr>
              <a:t>rates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Times New Roman"/>
                <a:cs typeface="Times New Roman"/>
              </a:rPr>
              <a:t>correspond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60" dirty="0">
                <a:latin typeface="Times New Roman"/>
                <a:cs typeface="Times New Roman"/>
              </a:rPr>
              <a:t>with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50" dirty="0">
                <a:latin typeface="Times New Roman"/>
                <a:cs typeface="Times New Roman"/>
              </a:rPr>
              <a:t>high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75" dirty="0">
                <a:latin typeface="Times New Roman"/>
                <a:cs typeface="Times New Roman"/>
              </a:rPr>
              <a:t>level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of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70" dirty="0">
                <a:latin typeface="Times New Roman"/>
                <a:cs typeface="Times New Roman"/>
              </a:rPr>
              <a:t>money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75" dirty="0">
                <a:latin typeface="Times New Roman"/>
                <a:cs typeface="Times New Roman"/>
              </a:rPr>
              <a:t>supply  </a:t>
            </a:r>
            <a:r>
              <a:rPr sz="2600" spc="75" dirty="0">
                <a:latin typeface="Times New Roman"/>
                <a:cs typeface="Times New Roman"/>
              </a:rPr>
              <a:t>MV </a:t>
            </a:r>
            <a:r>
              <a:rPr sz="2600" spc="-165" dirty="0">
                <a:latin typeface="Times New Roman"/>
                <a:cs typeface="Times New Roman"/>
              </a:rPr>
              <a:t>=</a:t>
            </a:r>
            <a:r>
              <a:rPr sz="2600" spc="-90" dirty="0">
                <a:latin typeface="Times New Roman"/>
                <a:cs typeface="Times New Roman"/>
              </a:rPr>
              <a:t> </a:t>
            </a:r>
            <a:r>
              <a:rPr sz="2600" spc="145" dirty="0">
                <a:latin typeface="Times New Roman"/>
                <a:cs typeface="Times New Roman"/>
              </a:rPr>
              <a:t>PQ</a:t>
            </a: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C0CF39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sz="2600" b="1" spc="130" dirty="0">
                <a:latin typeface="Times New Roman"/>
                <a:cs typeface="Times New Roman"/>
              </a:rPr>
              <a:t>Unemployment</a:t>
            </a:r>
            <a:endParaRPr sz="2600" dirty="0">
              <a:latin typeface="Times New Roman"/>
              <a:cs typeface="Times New Roman"/>
            </a:endParaRPr>
          </a:p>
          <a:p>
            <a:pPr marL="94615" marR="4187825" indent="-82550">
              <a:lnSpc>
                <a:spcPct val="120000"/>
              </a:lnSpc>
            </a:pPr>
            <a:r>
              <a:rPr sz="2600" spc="110" dirty="0">
                <a:latin typeface="Times New Roman"/>
                <a:cs typeface="Times New Roman"/>
              </a:rPr>
              <a:t>There </a:t>
            </a:r>
            <a:r>
              <a:rPr sz="2600" spc="60" dirty="0">
                <a:latin typeface="Times New Roman"/>
                <a:cs typeface="Times New Roman"/>
              </a:rPr>
              <a:t>is </a:t>
            </a:r>
            <a:r>
              <a:rPr sz="2600" spc="185" dirty="0" smtClean="0">
                <a:latin typeface="Times New Roman"/>
                <a:cs typeface="Times New Roman"/>
              </a:rPr>
              <a:t>an</a:t>
            </a:r>
            <a:r>
              <a:rPr lang="en-US" sz="2600" spc="185" dirty="0" smtClean="0">
                <a:latin typeface="Times New Roman"/>
                <a:cs typeface="Times New Roman"/>
              </a:rPr>
              <a:t> </a:t>
            </a:r>
            <a:r>
              <a:rPr sz="2600" spc="-450" dirty="0" smtClean="0">
                <a:latin typeface="Times New Roman"/>
                <a:cs typeface="Times New Roman"/>
              </a:rPr>
              <a:t> </a:t>
            </a:r>
            <a:r>
              <a:rPr sz="2600" spc="114" dirty="0">
                <a:latin typeface="Times New Roman"/>
                <a:cs typeface="Times New Roman"/>
              </a:rPr>
              <a:t>inverse </a:t>
            </a:r>
            <a:r>
              <a:rPr sz="2600" spc="110" dirty="0">
                <a:latin typeface="Times New Roman"/>
                <a:cs typeface="Times New Roman"/>
              </a:rPr>
              <a:t>relation </a:t>
            </a:r>
            <a:r>
              <a:rPr sz="2600" spc="140" dirty="0">
                <a:latin typeface="Times New Roman"/>
                <a:cs typeface="Times New Roman"/>
              </a:rPr>
              <a:t>between  </a:t>
            </a:r>
            <a:r>
              <a:rPr sz="2600" spc="130" dirty="0">
                <a:latin typeface="Times New Roman"/>
                <a:cs typeface="Times New Roman"/>
              </a:rPr>
              <a:t>rate </a:t>
            </a:r>
            <a:r>
              <a:rPr sz="2600" spc="60" dirty="0">
                <a:latin typeface="Times New Roman"/>
                <a:cs typeface="Times New Roman"/>
              </a:rPr>
              <a:t>of </a:t>
            </a:r>
            <a:r>
              <a:rPr sz="2600" spc="100" dirty="0">
                <a:latin typeface="Times New Roman"/>
                <a:cs typeface="Times New Roman"/>
              </a:rPr>
              <a:t>inflation </a:t>
            </a:r>
            <a:r>
              <a:rPr sz="2600" spc="215" dirty="0">
                <a:latin typeface="Times New Roman"/>
                <a:cs typeface="Times New Roman"/>
              </a:rPr>
              <a:t>and </a:t>
            </a:r>
            <a:r>
              <a:rPr sz="2600" spc="140" dirty="0">
                <a:latin typeface="Times New Roman"/>
                <a:cs typeface="Times New Roman"/>
              </a:rPr>
              <a:t>the </a:t>
            </a:r>
            <a:r>
              <a:rPr sz="2600" spc="130" dirty="0">
                <a:latin typeface="Times New Roman"/>
                <a:cs typeface="Times New Roman"/>
              </a:rPr>
              <a:t>rate </a:t>
            </a:r>
            <a:r>
              <a:rPr sz="2600" spc="60" dirty="0">
                <a:latin typeface="Times New Roman"/>
                <a:cs typeface="Times New Roman"/>
              </a:rPr>
              <a:t>of  </a:t>
            </a:r>
            <a:r>
              <a:rPr sz="2600" spc="170" dirty="0">
                <a:latin typeface="Times New Roman"/>
                <a:cs typeface="Times New Roman"/>
              </a:rPr>
              <a:t>unemployment </a:t>
            </a:r>
            <a:r>
              <a:rPr sz="2600" spc="125" dirty="0">
                <a:latin typeface="Times New Roman"/>
                <a:cs typeface="Times New Roman"/>
              </a:rPr>
              <a:t>in </a:t>
            </a:r>
            <a:r>
              <a:rPr sz="2600" spc="180" dirty="0">
                <a:latin typeface="Times New Roman"/>
                <a:cs typeface="Times New Roman"/>
              </a:rPr>
              <a:t>an</a:t>
            </a:r>
            <a:r>
              <a:rPr sz="2600" spc="-305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economy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00983" y="570052"/>
            <a:ext cx="45942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05" dirty="0"/>
              <a:t>Causes </a:t>
            </a:r>
            <a:r>
              <a:rPr sz="4500" spc="-120" dirty="0"/>
              <a:t>of</a:t>
            </a:r>
            <a:r>
              <a:rPr sz="4500" spc="-680" dirty="0"/>
              <a:t> </a:t>
            </a:r>
            <a:r>
              <a:rPr sz="4500" spc="-170" dirty="0"/>
              <a:t>inflation</a:t>
            </a:r>
            <a:endParaRPr sz="4500"/>
          </a:p>
        </p:txBody>
      </p:sp>
      <p:sp>
        <p:nvSpPr>
          <p:cNvPr id="7" name="object 7"/>
          <p:cNvSpPr/>
          <p:nvPr/>
        </p:nvSpPr>
        <p:spPr>
          <a:xfrm>
            <a:off x="6847331" y="3352800"/>
            <a:ext cx="5035296" cy="3032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7" y="1524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374" y="1222628"/>
            <a:ext cx="10713720" cy="49276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641985" indent="-274320">
              <a:lnSpc>
                <a:spcPts val="2590"/>
              </a:lnSpc>
              <a:spcBef>
                <a:spcPts val="425"/>
              </a:spcBef>
              <a:buClr>
                <a:srgbClr val="C0CF3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spc="120" dirty="0">
                <a:latin typeface="Times New Roman"/>
                <a:cs typeface="Times New Roman"/>
              </a:rPr>
              <a:t>Creditors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lose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debtors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gain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if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the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lender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does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not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anticipate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inflation  </a:t>
            </a:r>
            <a:r>
              <a:rPr sz="2400" spc="50" dirty="0">
                <a:latin typeface="Times New Roman"/>
                <a:cs typeface="Times New Roman"/>
              </a:rPr>
              <a:t>correctly.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C0CF39"/>
              </a:buClr>
              <a:buFont typeface="Arial"/>
              <a:buChar char=""/>
            </a:pPr>
            <a:endParaRPr sz="3250">
              <a:latin typeface="Times New Roman"/>
              <a:cs typeface="Times New Roman"/>
            </a:endParaRPr>
          </a:p>
          <a:p>
            <a:pPr marL="287020" marR="5080" indent="-274320">
              <a:lnSpc>
                <a:spcPts val="2590"/>
              </a:lnSpc>
              <a:buClr>
                <a:srgbClr val="C0CF3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spc="114" dirty="0">
                <a:latin typeface="Times New Roman"/>
                <a:cs typeface="Times New Roman"/>
              </a:rPr>
              <a:t>Uncertainty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about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what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will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happen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next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makes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corporations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consumers  </a:t>
            </a:r>
            <a:r>
              <a:rPr sz="2400" spc="65" dirty="0">
                <a:latin typeface="Times New Roman"/>
                <a:cs typeface="Times New Roman"/>
              </a:rPr>
              <a:t>less </a:t>
            </a:r>
            <a:r>
              <a:rPr sz="2400" spc="70" dirty="0">
                <a:latin typeface="Times New Roman"/>
                <a:cs typeface="Times New Roman"/>
              </a:rPr>
              <a:t>likely </a:t>
            </a:r>
            <a:r>
              <a:rPr sz="2400" spc="110" dirty="0">
                <a:latin typeface="Times New Roman"/>
                <a:cs typeface="Times New Roman"/>
              </a:rPr>
              <a:t>to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spend.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C0CF39"/>
              </a:buClr>
              <a:buFont typeface="Arial"/>
              <a:buChar char=""/>
            </a:pPr>
            <a:endParaRPr sz="2950">
              <a:latin typeface="Times New Roman"/>
              <a:cs typeface="Times New Roman"/>
            </a:endParaRPr>
          </a:p>
          <a:p>
            <a:pPr marL="287020" indent="-274320">
              <a:lnSpc>
                <a:spcPts val="2735"/>
              </a:lnSpc>
              <a:spcBef>
                <a:spcPts val="5"/>
              </a:spcBef>
              <a:buClr>
                <a:srgbClr val="C0CF3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spc="95" dirty="0">
                <a:latin typeface="Times New Roman"/>
                <a:cs typeface="Times New Roman"/>
              </a:rPr>
              <a:t>People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living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off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fixed-income,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30" dirty="0">
                <a:latin typeface="Times New Roman"/>
                <a:cs typeface="Times New Roman"/>
              </a:rPr>
              <a:t>such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retirees,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see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decline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their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ts val="2735"/>
              </a:lnSpc>
            </a:pPr>
            <a:r>
              <a:rPr sz="2400" spc="135" dirty="0">
                <a:latin typeface="Times New Roman"/>
                <a:cs typeface="Times New Roman"/>
              </a:rPr>
              <a:t>purchasing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power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and,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consequently,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their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standard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living.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C0CF3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spc="95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entire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economy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175" dirty="0">
                <a:latin typeface="Times New Roman"/>
                <a:cs typeface="Times New Roman"/>
              </a:rPr>
              <a:t>must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absorb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repricing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costs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95" dirty="0">
                <a:latin typeface="Times New Roman"/>
                <a:cs typeface="Times New Roman"/>
              </a:rPr>
              <a:t>menu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costs.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0CF39"/>
              </a:buClr>
              <a:buFont typeface="Arial"/>
              <a:buChar char=""/>
            </a:pPr>
            <a:endParaRPr sz="3250">
              <a:latin typeface="Times New Roman"/>
              <a:cs typeface="Times New Roman"/>
            </a:endParaRPr>
          </a:p>
          <a:p>
            <a:pPr marL="287020" marR="175260" indent="-274320">
              <a:lnSpc>
                <a:spcPts val="2590"/>
              </a:lnSpc>
              <a:buClr>
                <a:srgbClr val="C0CF39"/>
              </a:buClr>
              <a:buSzPct val="93750"/>
              <a:buFont typeface="Arial"/>
              <a:buChar char=""/>
              <a:tabLst>
                <a:tab pos="287020" algn="l"/>
              </a:tabLst>
            </a:pP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125" dirty="0">
                <a:latin typeface="Times New Roman"/>
                <a:cs typeface="Times New Roman"/>
              </a:rPr>
              <a:t>the </a:t>
            </a:r>
            <a:r>
              <a:rPr sz="2400" spc="90" dirty="0">
                <a:latin typeface="Times New Roman"/>
                <a:cs typeface="Times New Roman"/>
              </a:rPr>
              <a:t>inflation </a:t>
            </a:r>
            <a:r>
              <a:rPr sz="2400" spc="114" dirty="0">
                <a:latin typeface="Times New Roman"/>
                <a:cs typeface="Times New Roman"/>
              </a:rPr>
              <a:t>rate </a:t>
            </a:r>
            <a:r>
              <a:rPr sz="2400" spc="50" dirty="0">
                <a:latin typeface="Times New Roman"/>
                <a:cs typeface="Times New Roman"/>
              </a:rPr>
              <a:t>is </a:t>
            </a:r>
            <a:r>
              <a:rPr sz="2400" spc="114" dirty="0">
                <a:latin typeface="Times New Roman"/>
                <a:cs typeface="Times New Roman"/>
              </a:rPr>
              <a:t>greater </a:t>
            </a:r>
            <a:r>
              <a:rPr sz="2400" spc="155" dirty="0">
                <a:latin typeface="Times New Roman"/>
                <a:cs typeface="Times New Roman"/>
              </a:rPr>
              <a:t>than </a:t>
            </a:r>
            <a:r>
              <a:rPr sz="2400" spc="135" dirty="0">
                <a:latin typeface="Times New Roman"/>
                <a:cs typeface="Times New Roman"/>
              </a:rPr>
              <a:t>that </a:t>
            </a:r>
            <a:r>
              <a:rPr sz="2400" spc="55" dirty="0">
                <a:latin typeface="Times New Roman"/>
                <a:cs typeface="Times New Roman"/>
              </a:rPr>
              <a:t>of </a:t>
            </a:r>
            <a:r>
              <a:rPr sz="2400" spc="125" dirty="0">
                <a:latin typeface="Times New Roman"/>
                <a:cs typeface="Times New Roman"/>
              </a:rPr>
              <a:t>other </a:t>
            </a:r>
            <a:r>
              <a:rPr sz="2400" spc="100" dirty="0">
                <a:latin typeface="Times New Roman"/>
                <a:cs typeface="Times New Roman"/>
              </a:rPr>
              <a:t>countries, </a:t>
            </a:r>
            <a:r>
              <a:rPr sz="2400" spc="114" dirty="0">
                <a:latin typeface="Times New Roman"/>
                <a:cs typeface="Times New Roman"/>
              </a:rPr>
              <a:t>domestic </a:t>
            </a:r>
            <a:r>
              <a:rPr sz="2400" spc="-160" dirty="0">
                <a:latin typeface="Times New Roman"/>
                <a:cs typeface="Times New Roman"/>
              </a:rPr>
              <a:t>products  </a:t>
            </a:r>
            <a:r>
              <a:rPr sz="2400" spc="105" dirty="0">
                <a:latin typeface="Times New Roman"/>
                <a:cs typeface="Times New Roman"/>
              </a:rPr>
              <a:t>become </a:t>
            </a:r>
            <a:r>
              <a:rPr sz="2400" spc="65" dirty="0">
                <a:latin typeface="Times New Roman"/>
                <a:cs typeface="Times New Roman"/>
              </a:rPr>
              <a:t>less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competitive.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53739" y="259461"/>
            <a:ext cx="469265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Costs </a:t>
            </a:r>
            <a:r>
              <a:rPr spc="-135" dirty="0"/>
              <a:t>of</a:t>
            </a:r>
            <a:r>
              <a:rPr spc="155" dirty="0"/>
              <a:t> </a:t>
            </a:r>
            <a:r>
              <a:rPr spc="-175" dirty="0"/>
              <a:t>Inflation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920115" y="-457200"/>
            <a:ext cx="12189460" cy="6842759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g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8340" y="2010282"/>
            <a:ext cx="44862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625" dirty="0">
                <a:solidFill>
                  <a:srgbClr val="C0CF39"/>
                </a:solidFill>
                <a:latin typeface="Arial"/>
                <a:cs typeface="Arial"/>
                <a:hlinkClick r:id="rId4"/>
              </a:rPr>
              <a:t></a:t>
            </a:r>
            <a:r>
              <a:rPr sz="2450" spc="-625" dirty="0">
                <a:solidFill>
                  <a:srgbClr val="6B9F24"/>
                </a:solidFill>
                <a:latin typeface="Arial"/>
                <a:cs typeface="Arial"/>
                <a:hlinkClick r:id="rId4"/>
              </a:rPr>
              <a:t> </a:t>
            </a:r>
            <a:r>
              <a:rPr sz="2600" b="1" u="heavy" spc="9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4"/>
              </a:rPr>
              <a:t>Consumer </a:t>
            </a:r>
            <a:r>
              <a:rPr sz="2600" b="1" u="heavy" spc="2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4"/>
              </a:rPr>
              <a:t>Price </a:t>
            </a:r>
            <a:r>
              <a:rPr sz="2600" b="1" u="heavy" spc="8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4"/>
              </a:rPr>
              <a:t>Index</a:t>
            </a:r>
            <a:r>
              <a:rPr sz="2600" b="1" spc="-220" dirty="0">
                <a:solidFill>
                  <a:srgbClr val="6B9F24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600" spc="-320" dirty="0">
                <a:latin typeface="Times New Roman"/>
                <a:cs typeface="Times New Roman"/>
              </a:rPr>
              <a:t>(CPI)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3833850"/>
            <a:ext cx="9491980" cy="13728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-625" dirty="0">
                <a:solidFill>
                  <a:srgbClr val="C0CF39"/>
                </a:solidFill>
                <a:latin typeface="Arial"/>
                <a:cs typeface="Arial"/>
                <a:hlinkClick r:id="rId5"/>
              </a:rPr>
              <a:t></a:t>
            </a:r>
            <a:r>
              <a:rPr sz="2450" spc="-625" dirty="0">
                <a:solidFill>
                  <a:srgbClr val="6B9F24"/>
                </a:solidFill>
                <a:latin typeface="Arial"/>
                <a:cs typeface="Arial"/>
                <a:hlinkClick r:id="rId5"/>
              </a:rPr>
              <a:t> </a:t>
            </a:r>
            <a:r>
              <a:rPr sz="2600" b="1" u="heavy" spc="3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5"/>
              </a:rPr>
              <a:t>Producer </a:t>
            </a:r>
            <a:r>
              <a:rPr sz="2600" b="1" u="heavy" spc="2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5"/>
              </a:rPr>
              <a:t>Price </a:t>
            </a:r>
            <a:r>
              <a:rPr sz="2600" b="1" u="heavy" spc="100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Times New Roman"/>
                <a:cs typeface="Times New Roman"/>
                <a:hlinkClick r:id="rId5"/>
              </a:rPr>
              <a:t>Indexes</a:t>
            </a:r>
            <a:r>
              <a:rPr sz="2600" b="1" spc="-90" dirty="0">
                <a:solidFill>
                  <a:srgbClr val="6B9F24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2600" spc="50" dirty="0">
                <a:latin typeface="Times New Roman"/>
                <a:cs typeface="Times New Roman"/>
              </a:rPr>
              <a:t>(PPI)</a:t>
            </a:r>
            <a:endParaRPr sz="26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</a:pPr>
            <a:r>
              <a:rPr sz="2600" spc="105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85" dirty="0">
                <a:latin typeface="Times New Roman"/>
                <a:cs typeface="Times New Roman"/>
              </a:rPr>
              <a:t>PPI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110" dirty="0">
                <a:latin typeface="Times New Roman"/>
                <a:cs typeface="Times New Roman"/>
              </a:rPr>
              <a:t>indicates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25" dirty="0">
                <a:latin typeface="Times New Roman"/>
                <a:cs typeface="Times New Roman"/>
              </a:rPr>
              <a:t>changes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114" dirty="0">
                <a:latin typeface="Times New Roman"/>
                <a:cs typeface="Times New Roman"/>
              </a:rPr>
              <a:t>in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165" dirty="0">
                <a:latin typeface="Times New Roman"/>
                <a:cs typeface="Times New Roman"/>
              </a:rPr>
              <a:t>producer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100" dirty="0">
                <a:latin typeface="Times New Roman"/>
                <a:cs typeface="Times New Roman"/>
              </a:rPr>
              <a:t>prices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6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70" dirty="0">
                <a:latin typeface="Times New Roman"/>
                <a:cs typeface="Times New Roman"/>
              </a:rPr>
              <a:t>locally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180" dirty="0">
                <a:latin typeface="Times New Roman"/>
                <a:cs typeface="Times New Roman"/>
              </a:rPr>
              <a:t>produced  </a:t>
            </a:r>
            <a:r>
              <a:rPr sz="2600" spc="130" dirty="0">
                <a:latin typeface="Times New Roman"/>
                <a:cs typeface="Times New Roman"/>
              </a:rPr>
              <a:t>commodities </a:t>
            </a:r>
            <a:r>
              <a:rPr sz="2600" spc="135" dirty="0">
                <a:latin typeface="Times New Roman"/>
                <a:cs typeface="Times New Roman"/>
              </a:rPr>
              <a:t>including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2600" spc="110" dirty="0">
                <a:latin typeface="Times New Roman"/>
                <a:cs typeface="Times New Roman"/>
              </a:rPr>
              <a:t>exports.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2848" y="331977"/>
            <a:ext cx="654494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How </a:t>
            </a:r>
            <a:r>
              <a:rPr spc="-175" dirty="0"/>
              <a:t>Inflation</a:t>
            </a:r>
            <a:r>
              <a:rPr spc="-120" dirty="0"/>
              <a:t> </a:t>
            </a:r>
            <a:r>
              <a:rPr spc="-310" dirty="0"/>
              <a:t>Measure?</a:t>
            </a:r>
          </a:p>
        </p:txBody>
      </p:sp>
      <p:sp>
        <p:nvSpPr>
          <p:cNvPr id="8" name="object 8"/>
          <p:cNvSpPr/>
          <p:nvPr/>
        </p:nvSpPr>
        <p:spPr>
          <a:xfrm>
            <a:off x="5807964" y="1382268"/>
            <a:ext cx="5202936" cy="1894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95400" y="2530809"/>
            <a:ext cx="18288901" cy="4327191"/>
          </a:xfrm>
          <a:custGeom>
            <a:avLst/>
            <a:gdLst/>
            <a:ahLst/>
            <a:cxnLst/>
            <a:rect l="l" t="t" r="r" b="b"/>
            <a:pathLst>
              <a:path w="12189460" h="6842759">
                <a:moveTo>
                  <a:pt x="12188952" y="6842757"/>
                </a:moveTo>
                <a:lnTo>
                  <a:pt x="12188952" y="0"/>
                </a:lnTo>
                <a:lnTo>
                  <a:pt x="0" y="0"/>
                </a:lnTo>
                <a:lnTo>
                  <a:pt x="0" y="6842757"/>
                </a:lnTo>
                <a:lnTo>
                  <a:pt x="12188952" y="6842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87086"/>
            <a:ext cx="12191999" cy="1091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004" y="1083945"/>
            <a:ext cx="107372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75" dirty="0"/>
              <a:t>The </a:t>
            </a:r>
            <a:r>
              <a:rPr sz="4500" spc="-215" dirty="0"/>
              <a:t>recent </a:t>
            </a:r>
            <a:r>
              <a:rPr sz="4500" spc="-170" dirty="0"/>
              <a:t>inflation </a:t>
            </a:r>
            <a:r>
              <a:rPr sz="4500" spc="-204" dirty="0"/>
              <a:t>situation </a:t>
            </a:r>
            <a:r>
              <a:rPr sz="4500" spc="-185" dirty="0"/>
              <a:t>in</a:t>
            </a:r>
            <a:r>
              <a:rPr sz="4500" spc="345" dirty="0"/>
              <a:t> </a:t>
            </a:r>
            <a:r>
              <a:rPr sz="4500" spc="-300" dirty="0"/>
              <a:t>Bangladesh</a:t>
            </a:r>
            <a:endParaRPr sz="45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51655845"/>
              </p:ext>
            </p:extLst>
          </p:nvPr>
        </p:nvGraphicFramePr>
        <p:xfrm>
          <a:off x="1014069" y="5893295"/>
          <a:ext cx="10219053" cy="805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865"/>
                <a:gridCol w="1459865"/>
                <a:gridCol w="1459865"/>
                <a:gridCol w="1459864"/>
                <a:gridCol w="1459864"/>
                <a:gridCol w="1459865"/>
                <a:gridCol w="1459865"/>
              </a:tblGrid>
              <a:tr h="40259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Previous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7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Highest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Lowest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Unit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Frequency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6.04%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39E39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dirty="0" smtClean="0">
                          <a:latin typeface="Times New Roman"/>
                          <a:cs typeface="Times New Roman"/>
                        </a:rPr>
                        <a:t>6.</a:t>
                      </a:r>
                      <a:r>
                        <a:rPr lang="en-US" sz="1600" b="1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en-US" sz="1600" b="1" dirty="0" smtClean="0">
                          <a:latin typeface="Times New Roman"/>
                          <a:cs typeface="Times New Roman"/>
                        </a:rPr>
                        <a:t>16.00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b="1" spc="-5" dirty="0" smtClean="0">
                          <a:latin typeface="Times New Roman"/>
                          <a:cs typeface="Times New Roman"/>
                        </a:rPr>
                        <a:t>0.0</a:t>
                      </a:r>
                      <a:r>
                        <a:rPr lang="en-US" sz="1600" b="1" spc="-5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dirty="0" smtClean="0">
                          <a:latin typeface="Times New Roman"/>
                          <a:cs typeface="Times New Roman"/>
                        </a:rPr>
                        <a:t>1994-201</a:t>
                      </a:r>
                      <a:r>
                        <a:rPr lang="en-US" sz="16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20" dirty="0">
                          <a:latin typeface="Times New Roman"/>
                          <a:cs typeface="Times New Roman"/>
                        </a:rPr>
                        <a:t>Percent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70" dirty="0">
                          <a:latin typeface="Times New Roman"/>
                          <a:cs typeface="Times New Roman"/>
                        </a:rPr>
                        <a:t>Monthly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DFCE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Bangladesh Inflation R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391" y="1874754"/>
            <a:ext cx="10737215" cy="36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530</Words>
  <Application>Microsoft Office PowerPoint</Application>
  <PresentationFormat>Custom</PresentationFormat>
  <Paragraphs>174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Topic: Inflation in Bangladesh</vt:lpstr>
      <vt:lpstr>Objectives</vt:lpstr>
      <vt:lpstr>What is inflation?</vt:lpstr>
      <vt:lpstr>Types of inflation</vt:lpstr>
      <vt:lpstr>Causes of inflation</vt:lpstr>
      <vt:lpstr>Costs of Inflation</vt:lpstr>
      <vt:lpstr>How Inflation Measure?</vt:lpstr>
      <vt:lpstr>The recent inflation situation in Bangladesh</vt:lpstr>
      <vt:lpstr>Inflation of Food &amp; Non-Food</vt:lpstr>
      <vt:lpstr>The Inflation in Urban &amp; Rural Area</vt:lpstr>
      <vt:lpstr>Food inflation in urban and rural area</vt:lpstr>
      <vt:lpstr>Non-Food inflation in urban and rural area</vt:lpstr>
      <vt:lpstr>Inflation rate in SAARC Countries</vt:lpstr>
      <vt:lpstr>Effects of inflation in the economy of</vt:lpstr>
      <vt:lpstr>General effects of inflation</vt:lpstr>
      <vt:lpstr>Positive effects of inflation</vt:lpstr>
      <vt:lpstr>Negetive effects of inflation</vt:lpstr>
      <vt:lpstr>CONTROL  MECHANISMS FOR  INFLATION IN</vt:lpstr>
      <vt:lpstr>Measures Taken by Bangladesh Government to</vt:lpstr>
      <vt:lpstr>CONCLUSION</vt:lpstr>
      <vt:lpstr>Is inflation good?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Rasel</cp:lastModifiedBy>
  <cp:revision>14</cp:revision>
  <dcterms:created xsi:type="dcterms:W3CDTF">2018-03-05T10:18:57Z</dcterms:created>
  <dcterms:modified xsi:type="dcterms:W3CDTF">2018-03-06T11:27:06Z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2018-03-05T00:00:00Z</vt:filetime>
  </property>
</Properties>
</file>